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7" r:id="rId3"/>
    <p:sldId id="261" r:id="rId4"/>
    <p:sldId id="264" r:id="rId5"/>
    <p:sldId id="262" r:id="rId6"/>
    <p:sldId id="263" r:id="rId7"/>
    <p:sldId id="260" r:id="rId8"/>
    <p:sldId id="267" r:id="rId9"/>
    <p:sldId id="266" r:id="rId10"/>
    <p:sldId id="268" r:id="rId11"/>
    <p:sldId id="269" r:id="rId12"/>
    <p:sldId id="270" r:id="rId13"/>
    <p:sldId id="271" r:id="rId14"/>
    <p:sldId id="272" r:id="rId15"/>
    <p:sldId id="275" r:id="rId16"/>
    <p:sldId id="277" r:id="rId17"/>
    <p:sldId id="279" r:id="rId18"/>
    <p:sldId id="280" r:id="rId19"/>
    <p:sldId id="281" r:id="rId20"/>
    <p:sldId id="292" r:id="rId21"/>
    <p:sldId id="293" r:id="rId22"/>
    <p:sldId id="294" r:id="rId23"/>
    <p:sldId id="278" r:id="rId24"/>
    <p:sldId id="282" r:id="rId25"/>
    <p:sldId id="283" r:id="rId26"/>
    <p:sldId id="295" r:id="rId27"/>
    <p:sldId id="296" r:id="rId28"/>
    <p:sldId id="284" r:id="rId29"/>
    <p:sldId id="285" r:id="rId30"/>
    <p:sldId id="286" r:id="rId31"/>
    <p:sldId id="287" r:id="rId32"/>
    <p:sldId id="288" r:id="rId33"/>
    <p:sldId id="289" r:id="rId34"/>
    <p:sldId id="297" r:id="rId35"/>
    <p:sldId id="298" r:id="rId36"/>
    <p:sldId id="290" r:id="rId37"/>
    <p:sldId id="299"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040"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E60A5B-E338-4408-93C1-0834AEB7190D}" type="datetimeFigureOut">
              <a:rPr lang="pl-PL" smtClean="0"/>
              <a:pPr/>
              <a:t>2012-12-01</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DFCECC-0198-45D6-B10C-6D7C567D53EB}"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B37E6-3282-4383-BA17-27785CAD596C}" type="datetimeFigureOut">
              <a:rPr lang="pl-PL" smtClean="0"/>
              <a:pPr/>
              <a:t>2012-12-01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0AA2D-14B9-4ECC-96FF-7E726AA2AA5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Prostokąt z rogami zaokrąglonymi po przekątnej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ytu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0" name="Symbol zastępczy daty 9"/>
          <p:cNvSpPr>
            <a:spLocks noGrp="1"/>
          </p:cNvSpPr>
          <p:nvPr>
            <p:ph type="dt" sz="half" idx="10"/>
          </p:nvPr>
        </p:nvSpPr>
        <p:spPr>
          <a:xfrm>
            <a:off x="5562600" y="6509004"/>
            <a:ext cx="3002280" cy="274320"/>
          </a:xfrm>
        </p:spPr>
        <p:txBody>
          <a:bodyPr vert="horz" rtlCol="0"/>
          <a:lstStyle>
            <a:extLst/>
          </a:lstStyle>
          <a:p>
            <a:fld id="{64D42D5A-D18E-481C-A934-9F9AE7CFC5A1}" type="datetimeFigureOut">
              <a:rPr lang="pl-PL" smtClean="0"/>
              <a:pPr/>
              <a:t>2012-12-01</a:t>
            </a:fld>
            <a:endParaRPr lang="pl-PL"/>
          </a:p>
        </p:txBody>
      </p:sp>
      <p:sp>
        <p:nvSpPr>
          <p:cNvPr id="11" name="Symbol zastępczy numeru slajdu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2F6395E-66C4-4A55-8504-1A515E13C64C}" type="slidenum">
              <a:rPr lang="pl-PL" smtClean="0"/>
              <a:pPr/>
              <a:t>‹#›</a:t>
            </a:fld>
            <a:endParaRPr lang="pl-PL"/>
          </a:p>
        </p:txBody>
      </p:sp>
      <p:sp>
        <p:nvSpPr>
          <p:cNvPr id="12" name="Symbol zastępczy stopki 11"/>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4D42D5A-D18E-481C-A934-9F9AE7CFC5A1}" type="datetimeFigureOut">
              <a:rPr lang="pl-PL" smtClean="0"/>
              <a:pPr/>
              <a:t>2012-12-01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32F6395E-66C4-4A55-8504-1A515E13C64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lvl1pPr algn="l">
              <a:defRPr/>
            </a:lvl1pPr>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4D42D5A-D18E-481C-A934-9F9AE7CFC5A1}" type="datetimeFigureOut">
              <a:rPr lang="pl-PL" smtClean="0"/>
              <a:pPr/>
              <a:t>2012-12-01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32F6395E-66C4-4A55-8504-1A515E13C64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4D42D5A-D18E-481C-A934-9F9AE7CFC5A1}" type="datetimeFigureOut">
              <a:rPr lang="pl-PL" smtClean="0"/>
              <a:pPr/>
              <a:t>2012-12-01</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32F6395E-66C4-4A55-8504-1A515E13C64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7" name="Prostokąt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a:xfrm>
            <a:off x="5562600" y="6513670"/>
            <a:ext cx="3002280" cy="274320"/>
          </a:xfrm>
        </p:spPr>
        <p:txBody>
          <a:bodyPr vert="horz" rtlCol="0"/>
          <a:lstStyle>
            <a:extLst/>
          </a:lstStyle>
          <a:p>
            <a:fld id="{64D42D5A-D18E-481C-A934-9F9AE7CFC5A1}" type="datetimeFigureOut">
              <a:rPr lang="pl-PL" smtClean="0"/>
              <a:pPr/>
              <a:t>2012-12-01</a:t>
            </a:fld>
            <a:endParaRPr lang="pl-PL"/>
          </a:p>
        </p:txBody>
      </p:sp>
      <p:sp>
        <p:nvSpPr>
          <p:cNvPr id="9" name="Symbol zastępczy numeru slajdu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2F6395E-66C4-4A55-8504-1A515E13C64C}" type="slidenum">
              <a:rPr lang="pl-PL" smtClean="0"/>
              <a:pPr/>
              <a:t>‹#›</a:t>
            </a:fld>
            <a:endParaRPr lang="pl-PL"/>
          </a:p>
        </p:txBody>
      </p:sp>
      <p:sp>
        <p:nvSpPr>
          <p:cNvPr id="10" name="Symbol zastępczy stopki 9"/>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4D42D5A-D18E-481C-A934-9F9AE7CFC5A1}" type="datetimeFigureOut">
              <a:rPr lang="pl-PL" smtClean="0"/>
              <a:pPr/>
              <a:t>2012-12-01</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a:xfrm>
            <a:off x="8641080" y="6514568"/>
            <a:ext cx="464288" cy="274320"/>
          </a:xfrm>
        </p:spPr>
        <p:txBody>
          <a:bodyPr/>
          <a:lstStyle>
            <a:extLst/>
          </a:lstStyle>
          <a:p>
            <a:fld id="{32F6395E-66C4-4A55-8504-1A515E13C64C}" type="slidenum">
              <a:rPr lang="pl-PL" smtClean="0"/>
              <a:pPr/>
              <a:t>‹#›</a:t>
            </a:fld>
            <a:endParaRPr lang="pl-PL"/>
          </a:p>
        </p:txBody>
      </p:sp>
      <p:sp>
        <p:nvSpPr>
          <p:cNvPr id="10" name="Prostokąt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Prostokąt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Prostokąt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ytuł 1"/>
          <p:cNvSpPr>
            <a:spLocks noGrp="1"/>
          </p:cNvSpPr>
          <p:nvPr>
            <p:ph type="title"/>
          </p:nvPr>
        </p:nvSpPr>
        <p:spPr>
          <a:xfrm>
            <a:off x="457200" y="251948"/>
            <a:ext cx="8229600"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4D42D5A-D18E-481C-A934-9F9AE7CFC5A1}" type="datetimeFigureOut">
              <a:rPr lang="pl-PL" smtClean="0"/>
              <a:pPr/>
              <a:t>2012-12-01</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a:xfrm>
            <a:off x="8641080" y="6514568"/>
            <a:ext cx="464288" cy="274320"/>
          </a:xfrm>
        </p:spPr>
        <p:txBody>
          <a:bodyPr/>
          <a:lstStyle>
            <a:extLst/>
          </a:lstStyle>
          <a:p>
            <a:fld id="{32F6395E-66C4-4A55-8504-1A515E13C64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53218"/>
            <a:ext cx="8229600"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4D42D5A-D18E-481C-A934-9F9AE7CFC5A1}" type="datetimeFigureOut">
              <a:rPr lang="pl-PL" smtClean="0"/>
              <a:pPr/>
              <a:t>2012-12-01</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32F6395E-66C4-4A55-8504-1A515E13C64C}" type="slidenum">
              <a:rPr lang="pl-PL" smtClean="0"/>
              <a:pPr/>
              <a:t>‹#›</a:t>
            </a:fld>
            <a:endParaRPr lang="pl-PL"/>
          </a:p>
        </p:txBody>
      </p:sp>
      <p:sp>
        <p:nvSpPr>
          <p:cNvPr id="7" name="Prostokąt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64D42D5A-D18E-481C-A934-9F9AE7CFC5A1}" type="datetimeFigureOut">
              <a:rPr lang="pl-PL" smtClean="0"/>
              <a:pPr/>
              <a:t>2012-12-01</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32F6395E-66C4-4A55-8504-1A515E13C64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2"/>
      </p:bgRef>
    </p:bg>
    <p:spTree>
      <p:nvGrpSpPr>
        <p:cNvPr id="1" name=""/>
        <p:cNvGrpSpPr/>
        <p:nvPr/>
      </p:nvGrpSpPr>
      <p:grpSpPr>
        <a:xfrm>
          <a:off x="0" y="0"/>
          <a:ext cx="0" cy="0"/>
          <a:chOff x="0" y="0"/>
          <a:chExt cx="0" cy="0"/>
        </a:xfrm>
      </p:grpSpPr>
      <p:sp>
        <p:nvSpPr>
          <p:cNvPr id="8" name="Prostokąt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963136" y="304800"/>
            <a:ext cx="3931920" cy="762000"/>
          </a:xfrm>
        </p:spPr>
        <p:txBody>
          <a:bodyPr anchor="b"/>
          <a:lstStyle>
            <a:lvl1pPr marL="0" algn="r">
              <a:buNone/>
              <a:defRPr sz="2000" b="1"/>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9" name="Symbol zastępczy daty 8"/>
          <p:cNvSpPr>
            <a:spLocks noGrp="1"/>
          </p:cNvSpPr>
          <p:nvPr>
            <p:ph type="dt" sz="half" idx="10"/>
          </p:nvPr>
        </p:nvSpPr>
        <p:spPr>
          <a:xfrm>
            <a:off x="5562600" y="6513670"/>
            <a:ext cx="3002280" cy="274320"/>
          </a:xfrm>
        </p:spPr>
        <p:txBody>
          <a:bodyPr vert="horz" rtlCol="0"/>
          <a:lstStyle>
            <a:extLst/>
          </a:lstStyle>
          <a:p>
            <a:fld id="{64D42D5A-D18E-481C-A934-9F9AE7CFC5A1}" type="datetimeFigureOut">
              <a:rPr lang="pl-PL" smtClean="0"/>
              <a:pPr/>
              <a:t>2012-12-01</a:t>
            </a:fld>
            <a:endParaRPr lang="pl-PL"/>
          </a:p>
        </p:txBody>
      </p:sp>
      <p:sp>
        <p:nvSpPr>
          <p:cNvPr id="10" name="Symbol zastępczy numeru slajdu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2F6395E-66C4-4A55-8504-1A515E13C64C}" type="slidenum">
              <a:rPr lang="pl-PL" smtClean="0"/>
              <a:pPr/>
              <a:t>‹#›</a:t>
            </a:fld>
            <a:endParaRPr lang="pl-PL"/>
          </a:p>
        </p:txBody>
      </p:sp>
      <p:sp>
        <p:nvSpPr>
          <p:cNvPr id="11" name="Symbol zastępczy stopki 10"/>
          <p:cNvSpPr>
            <a:spLocks noGrp="1"/>
          </p:cNvSpPr>
          <p:nvPr>
            <p:ph type="ftr" sz="quarter" idx="12"/>
          </p:nvPr>
        </p:nvSpPr>
        <p:spPr>
          <a:xfrm>
            <a:off x="1600200" y="6513670"/>
            <a:ext cx="3907464" cy="274320"/>
          </a:xfrm>
        </p:spPr>
        <p:txBody>
          <a:bodyPr vert="horz" rtlCol="0"/>
          <a:lstStyle>
            <a:extLst/>
          </a:lstStyle>
          <a:p>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040443" y="4724400"/>
            <a:ext cx="5486400" cy="664536"/>
          </a:xfrm>
        </p:spPr>
        <p:txBody>
          <a:bodyPr anchor="b"/>
          <a:lstStyle>
            <a:lvl1pPr marL="0" algn="r">
              <a:buNone/>
              <a:defRPr sz="2000" b="1"/>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13" name="Symbol zastępczy obrazu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8" name="Symbol zastępczy daty 7"/>
          <p:cNvSpPr>
            <a:spLocks noGrp="1"/>
          </p:cNvSpPr>
          <p:nvPr>
            <p:ph type="dt" sz="half" idx="10"/>
          </p:nvPr>
        </p:nvSpPr>
        <p:spPr>
          <a:xfrm>
            <a:off x="5562600" y="6509004"/>
            <a:ext cx="3002280" cy="274320"/>
          </a:xfrm>
        </p:spPr>
        <p:txBody>
          <a:bodyPr vert="horz" rtlCol="0"/>
          <a:lstStyle>
            <a:extLst/>
          </a:lstStyle>
          <a:p>
            <a:fld id="{64D42D5A-D18E-481C-A934-9F9AE7CFC5A1}" type="datetimeFigureOut">
              <a:rPr lang="pl-PL" smtClean="0"/>
              <a:pPr/>
              <a:t>2012-12-01</a:t>
            </a:fld>
            <a:endParaRPr lang="pl-PL"/>
          </a:p>
        </p:txBody>
      </p:sp>
      <p:sp>
        <p:nvSpPr>
          <p:cNvPr id="9" name="Symbol zastępczy numeru slajdu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2F6395E-66C4-4A55-8504-1A515E13C64C}" type="slidenum">
              <a:rPr lang="pl-PL" smtClean="0"/>
              <a:pPr/>
              <a:t>‹#›</a:t>
            </a:fld>
            <a:endParaRPr lang="pl-PL"/>
          </a:p>
        </p:txBody>
      </p:sp>
      <p:sp>
        <p:nvSpPr>
          <p:cNvPr id="10" name="Symbol zastępczy stopki 9"/>
          <p:cNvSpPr>
            <a:spLocks noGrp="1"/>
          </p:cNvSpPr>
          <p:nvPr>
            <p:ph type="ftr" sz="quarter" idx="12"/>
          </p:nvPr>
        </p:nvSpPr>
        <p:spPr>
          <a:xfrm>
            <a:off x="1600200" y="6509004"/>
            <a:ext cx="3907464" cy="274320"/>
          </a:xfrm>
        </p:spPr>
        <p:txBody>
          <a:bodyPr vert="horz" rtlCol="0"/>
          <a:lstStyle>
            <a:extLst/>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rostokąt z rogami zaokrąglonymi po przekątnej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stopki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pl-PL"/>
          </a:p>
        </p:txBody>
      </p:sp>
      <p:sp>
        <p:nvSpPr>
          <p:cNvPr id="14" name="Symbol zastępczy daty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4D42D5A-D18E-481C-A934-9F9AE7CFC5A1}" type="datetimeFigureOut">
              <a:rPr lang="pl-PL" smtClean="0"/>
              <a:pPr/>
              <a:t>2012-12-01</a:t>
            </a:fld>
            <a:endParaRPr lang="pl-PL"/>
          </a:p>
        </p:txBody>
      </p:sp>
      <p:sp>
        <p:nvSpPr>
          <p:cNvPr id="23" name="Symbol zastępczy numeru slajdu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2F6395E-66C4-4A55-8504-1A515E13C64C}" type="slidenum">
              <a:rPr lang="pl-PL" smtClean="0"/>
              <a:pPr/>
              <a:t>‹#›</a:t>
            </a:fld>
            <a:endParaRPr lang="pl-PL"/>
          </a:p>
        </p:txBody>
      </p:sp>
      <p:sp>
        <p:nvSpPr>
          <p:cNvPr id="22" name="Symbol zastępczy tytułu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opiopedia.czeol.pl/article/Gmina_Zebrzydowic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571480"/>
            <a:ext cx="7886728" cy="3433584"/>
          </a:xfrm>
        </p:spPr>
        <p:txBody>
          <a:bodyPr>
            <a:normAutofit fontScale="90000"/>
          </a:bodyPr>
          <a:lstStyle/>
          <a:p>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solidFill>
                  <a:srgbClr val="FF0000"/>
                </a:solidFill>
              </a:rPr>
              <a:t>Projekt: </a:t>
            </a:r>
            <a:br>
              <a:rPr lang="pl-PL" dirty="0" smtClean="0">
                <a:solidFill>
                  <a:srgbClr val="FF0000"/>
                </a:solidFill>
              </a:rPr>
            </a:br>
            <a:r>
              <a:rPr lang="pl-PL" dirty="0" smtClean="0">
                <a:solidFill>
                  <a:srgbClr val="FF0000"/>
                </a:solidFill>
              </a:rPr>
              <a:t>„Zdrowa rybka, skoczna żabka”</a:t>
            </a:r>
            <a:endParaRPr lang="pl-PL" dirty="0">
              <a:solidFill>
                <a:srgbClr val="FF0000"/>
              </a:solidFill>
            </a:endParaRPr>
          </a:p>
        </p:txBody>
      </p:sp>
      <p:sp>
        <p:nvSpPr>
          <p:cNvPr id="3" name="Podtytuł 2"/>
          <p:cNvSpPr>
            <a:spLocks noGrp="1"/>
          </p:cNvSpPr>
          <p:nvPr>
            <p:ph type="subTitle" idx="1"/>
          </p:nvPr>
        </p:nvSpPr>
        <p:spPr>
          <a:xfrm flipH="1">
            <a:off x="1142976" y="3454719"/>
            <a:ext cx="6675142" cy="2617487"/>
          </a:xfrm>
        </p:spPr>
        <p:txBody>
          <a:bodyPr>
            <a:normAutofit/>
          </a:bodyPr>
          <a:lstStyle/>
          <a:p>
            <a:endParaRPr lang="pl-PL" dirty="0" smtClean="0"/>
          </a:p>
          <a:p>
            <a:endParaRPr lang="pl-PL" dirty="0"/>
          </a:p>
        </p:txBody>
      </p:sp>
      <p:pic>
        <p:nvPicPr>
          <p:cNvPr id="4" name="Obraz 3"/>
          <p:cNvPicPr/>
          <p:nvPr/>
        </p:nvPicPr>
        <p:blipFill>
          <a:blip r:embed="rId2" cstate="print"/>
          <a:srcRect/>
          <a:stretch>
            <a:fillRect/>
          </a:stretch>
        </p:blipFill>
        <p:spPr bwMode="auto">
          <a:xfrm>
            <a:off x="500034" y="714356"/>
            <a:ext cx="8072494" cy="928694"/>
          </a:xfrm>
          <a:prstGeom prst="rect">
            <a:avLst/>
          </a:prstGeom>
          <a:noFill/>
          <a:ln w="9525">
            <a:noFill/>
            <a:miter lim="800000"/>
            <a:headEnd/>
            <a:tailEnd/>
          </a:ln>
        </p:spPr>
      </p:pic>
      <p:pic>
        <p:nvPicPr>
          <p:cNvPr id="8" name="Obraz 7"/>
          <p:cNvPicPr/>
          <p:nvPr/>
        </p:nvPicPr>
        <p:blipFill>
          <a:blip r:embed="rId3" cstate="print"/>
          <a:srcRect/>
          <a:stretch>
            <a:fillRect/>
          </a:stretch>
        </p:blipFill>
        <p:spPr bwMode="auto">
          <a:xfrm>
            <a:off x="1907704" y="4293096"/>
            <a:ext cx="1714512" cy="1785950"/>
          </a:xfrm>
          <a:prstGeom prst="rect">
            <a:avLst/>
          </a:prstGeom>
          <a:noFill/>
          <a:ln w="57150">
            <a:solidFill>
              <a:srgbClr val="FF0000"/>
            </a:solidFill>
            <a:miter lim="800000"/>
            <a:headEnd/>
            <a:tailEnd/>
          </a:ln>
        </p:spPr>
      </p:pic>
      <p:pic>
        <p:nvPicPr>
          <p:cNvPr id="9" name="Obraz 8"/>
          <p:cNvPicPr/>
          <p:nvPr/>
        </p:nvPicPr>
        <p:blipFill>
          <a:blip r:embed="rId4" cstate="print"/>
          <a:srcRect/>
          <a:stretch>
            <a:fillRect/>
          </a:stretch>
        </p:blipFill>
        <p:spPr bwMode="auto">
          <a:xfrm>
            <a:off x="5292080" y="4293096"/>
            <a:ext cx="2714644" cy="2000264"/>
          </a:xfrm>
          <a:prstGeom prst="rect">
            <a:avLst/>
          </a:prstGeom>
          <a:noFill/>
          <a:ln w="57150">
            <a:solidFill>
              <a:srgbClr val="FFC000"/>
            </a:solid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571472" y="1181839"/>
            <a:ext cx="800105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32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Efekty: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3200" b="0" i="0" u="none" strike="noStrike" cap="none" normalizeH="0" baseline="0" dirty="0" smtClean="0">
              <a:ln>
                <a:noFill/>
              </a:ln>
              <a:solidFill>
                <a:schemeClr val="tx1"/>
              </a:solidFill>
              <a:effectLst/>
              <a:latin typeface="Arial" pitchFamily="34" charset="0"/>
            </a:endParaRPr>
          </a:p>
          <a:p>
            <a:pPr marR="0" indent="0" algn="just" fontAlgn="base">
              <a:lnSpc>
                <a:spcPct val="100000"/>
              </a:lnSpc>
              <a:spcBef>
                <a:spcPct val="0"/>
              </a:spcBef>
              <a:spcAft>
                <a:spcPct val="0"/>
              </a:spcAft>
              <a:buClrTx/>
              <a:buSzTx/>
              <a:tabLst/>
            </a:pPr>
            <a:r>
              <a:rPr lang="pl-PL" sz="2800" b="1" i="1" dirty="0" smtClean="0"/>
              <a:t>Stworzenie bazy oraz warunków lokalowych</a:t>
            </a:r>
          </a:p>
          <a:p>
            <a:pPr lvl="0" algn="just" fontAlgn="base">
              <a:spcBef>
                <a:spcPct val="0"/>
              </a:spcBef>
              <a:spcAft>
                <a:spcPct val="0"/>
              </a:spcAft>
            </a:pPr>
            <a:r>
              <a:rPr lang="pl-PL" sz="2800" b="1" i="1" dirty="0" smtClean="0">
                <a:solidFill>
                  <a:srgbClr val="92D050"/>
                </a:solidFill>
                <a:ea typeface="Calibri" pitchFamily="34" charset="0"/>
                <a:cs typeface="Times New Roman" pitchFamily="18" charset="0"/>
              </a:rPr>
              <a:t>(wyposażenie sal lekcyjnych, zakup niezbędnych pomocy dydaktycznych i sprzętu)  </a:t>
            </a:r>
            <a:r>
              <a:rPr lang="pl-PL" sz="2800" b="1" i="1" dirty="0" smtClean="0">
                <a:ea typeface="Calibri" pitchFamily="34" charset="0"/>
                <a:cs typeface="Times New Roman" pitchFamily="18" charset="0"/>
              </a:rPr>
              <a:t>potrzebnych </a:t>
            </a:r>
            <a:r>
              <a:rPr lang="pl-PL" sz="2800" b="1" i="1" dirty="0" smtClean="0"/>
              <a:t>do realizacji kółek zainteresowań w 4 szkołach na terenie Gminy Zebrzydowice oraz utworzenie klubu „Złota rybka” jako centrum społeczno – kulturalnego. </a:t>
            </a:r>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85786" y="642918"/>
            <a:ext cx="7572428" cy="5570756"/>
          </a:xfrm>
          <a:prstGeom prst="rect">
            <a:avLst/>
          </a:prstGeom>
          <a:noFill/>
        </p:spPr>
        <p:txBody>
          <a:bodyPr wrap="square" rtlCol="0">
            <a:spAutoFit/>
          </a:bodyPr>
          <a:lstStyle/>
          <a:p>
            <a:pPr algn="ctr"/>
            <a:r>
              <a:rPr lang="pl-PL" sz="4800" dirty="0"/>
              <a:t>W </a:t>
            </a:r>
            <a:r>
              <a:rPr lang="pl-PL" sz="4800" dirty="0" smtClean="0"/>
              <a:t>Szkołach </a:t>
            </a:r>
            <a:r>
              <a:rPr lang="pl-PL" sz="4800" dirty="0"/>
              <a:t>P</a:t>
            </a:r>
            <a:r>
              <a:rPr lang="pl-PL" sz="4800" dirty="0" smtClean="0"/>
              <a:t>odstawowych                      </a:t>
            </a:r>
            <a:r>
              <a:rPr lang="pl-PL" sz="4800" dirty="0" smtClean="0">
                <a:solidFill>
                  <a:srgbClr val="00B0F0"/>
                </a:solidFill>
              </a:rPr>
              <a:t>w</a:t>
            </a:r>
            <a:r>
              <a:rPr lang="pl-PL" sz="4800" dirty="0" smtClean="0"/>
              <a:t> </a:t>
            </a:r>
            <a:r>
              <a:rPr lang="pl-PL" sz="4800" dirty="0">
                <a:solidFill>
                  <a:srgbClr val="00B0F0"/>
                </a:solidFill>
              </a:rPr>
              <a:t>Kaczycach</a:t>
            </a:r>
            <a:r>
              <a:rPr lang="pl-PL" sz="4800" dirty="0"/>
              <a:t>, </a:t>
            </a:r>
            <a:endParaRPr lang="pl-PL" sz="4800" dirty="0" smtClean="0"/>
          </a:p>
          <a:p>
            <a:pPr algn="ctr"/>
            <a:r>
              <a:rPr lang="pl-PL" sz="4800" dirty="0" smtClean="0">
                <a:solidFill>
                  <a:srgbClr val="00B050"/>
                </a:solidFill>
              </a:rPr>
              <a:t>Kończycach </a:t>
            </a:r>
            <a:r>
              <a:rPr lang="pl-PL" sz="4800" dirty="0">
                <a:solidFill>
                  <a:srgbClr val="00B050"/>
                </a:solidFill>
              </a:rPr>
              <a:t>Małych</a:t>
            </a:r>
            <a:r>
              <a:rPr lang="pl-PL" sz="4800" dirty="0"/>
              <a:t>, </a:t>
            </a:r>
            <a:r>
              <a:rPr lang="pl-PL" sz="4800" dirty="0">
                <a:solidFill>
                  <a:srgbClr val="FFC000"/>
                </a:solidFill>
              </a:rPr>
              <a:t>Marklowicach </a:t>
            </a:r>
            <a:r>
              <a:rPr lang="pl-PL" sz="4800" dirty="0" smtClean="0">
                <a:solidFill>
                  <a:srgbClr val="FFC000"/>
                </a:solidFill>
              </a:rPr>
              <a:t>Górnych</a:t>
            </a:r>
          </a:p>
          <a:p>
            <a:pPr algn="ctr"/>
            <a:r>
              <a:rPr lang="pl-PL" sz="4800" dirty="0" smtClean="0">
                <a:solidFill>
                  <a:srgbClr val="FF0000"/>
                </a:solidFill>
              </a:rPr>
              <a:t>i Zebrzydowicach</a:t>
            </a:r>
            <a:r>
              <a:rPr lang="pl-PL" sz="4800" dirty="0" smtClean="0">
                <a:solidFill>
                  <a:srgbClr val="FFC000"/>
                </a:solidFill>
              </a:rPr>
              <a:t> </a:t>
            </a:r>
          </a:p>
          <a:p>
            <a:pPr algn="ctr"/>
            <a:endParaRPr lang="pl-PL" sz="2000" dirty="0">
              <a:solidFill>
                <a:srgbClr val="FFC000"/>
              </a:solidFill>
            </a:endParaRPr>
          </a:p>
          <a:p>
            <a:pPr algn="ctr"/>
            <a:r>
              <a:rPr lang="pl-PL" sz="4800" dirty="0" smtClean="0"/>
              <a:t>realizowane będą: </a:t>
            </a:r>
            <a:endParaRPr lang="pl-PL" sz="4800"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785786" y="763735"/>
            <a:ext cx="7786742"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pl-PL" sz="4000" b="0" i="1" u="none" strike="noStrike" cap="none" normalizeH="0" baseline="0" dirty="0" smtClean="0">
                <a:ln>
                  <a:noFill/>
                </a:ln>
                <a:solidFill>
                  <a:srgbClr val="FF0000"/>
                </a:solidFill>
                <a:effectLst/>
                <a:latin typeface="+mj-lt"/>
                <a:ea typeface="Calibri" pitchFamily="34" charset="0"/>
                <a:cs typeface="Times New Roman" pitchFamily="18" charset="0"/>
              </a:rPr>
              <a:t>kółka artystyczno- ruchowe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sz="2000" b="0" i="0" u="none" strike="noStrike" cap="none" normalizeH="0" baseline="0" dirty="0" smtClean="0">
              <a:ln>
                <a:noFill/>
              </a:ln>
              <a:solidFill>
                <a:schemeClr val="tx1"/>
              </a:solidFill>
              <a:effectLst/>
              <a:latin typeface="Arial" pitchFamily="34" charset="0"/>
            </a:endParaRPr>
          </a:p>
          <a:p>
            <a:pPr algn="just" fontAlgn="base">
              <a:spcBef>
                <a:spcPct val="0"/>
              </a:spcBef>
              <a:spcAft>
                <a:spcPct val="0"/>
              </a:spcAft>
              <a:buFont typeface="Arial" pitchFamily="34" charset="0"/>
              <a:buChar char="•"/>
            </a:pPr>
            <a:r>
              <a:rPr lang="pl-PL" sz="2000" i="1" dirty="0" smtClean="0"/>
              <a:t>Zajęcia dodatkowe pozwolą dzieciom w szerszym stopniu poznawać tradycje artystyczne regionu, dziedzictwo kulturowe, w tym działalność  koła wędkarskiego. Wzmocnią poczucie tożsamości i dumy z więzi ze społecznością lokalną. Posłużą rozbudzaniu wrażliwości na piękno otaczającego świata. Obcowanie z różnymi technikami plastycznymi, może w przyszłości pomóc dzieciom w promowaniu i reklamowaniu środowiska lokalnego i inicjatyw społecznych. Rozwijanie sprawności fizycznej uświadomi uczniom konieczność dbania o zdrowie. Różne formy aktywności proponowane dzieciom związane będą z obszarem, na którym działa LGR. W przyszłości dziś podejmowane działania zaowocują większym zaangażowaniem młodych ludzi w życie społeczności lokalnej.</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1366814" y="1366822"/>
            <a:ext cx="6929486" cy="369332"/>
          </a:xfrm>
          <a:prstGeom prst="rect">
            <a:avLst/>
          </a:prstGeom>
          <a:noFill/>
        </p:spPr>
        <p:txBody>
          <a:bodyPr wrap="square" rtlCol="0">
            <a:spAutoFit/>
          </a:bodyPr>
          <a:lstStyle/>
          <a:p>
            <a:endParaRPr lang="pl-PL" dirty="0"/>
          </a:p>
        </p:txBody>
      </p:sp>
      <p:sp>
        <p:nvSpPr>
          <p:cNvPr id="31746" name="Rectangle 2"/>
          <p:cNvSpPr>
            <a:spLocks noChangeArrowheads="1"/>
          </p:cNvSpPr>
          <p:nvPr/>
        </p:nvSpPr>
        <p:spPr bwMode="auto">
          <a:xfrm>
            <a:off x="571472" y="263704"/>
            <a:ext cx="792961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r>
              <a:rPr kumimoji="0" lang="pl-PL" sz="3600" b="0" i="0" u="none" strike="noStrike" cap="none" normalizeH="0" baseline="0" dirty="0" smtClean="0">
                <a:ln>
                  <a:noFill/>
                </a:ln>
                <a:solidFill>
                  <a:srgbClr val="FF0000"/>
                </a:solidFill>
                <a:effectLst/>
                <a:latin typeface="+mj-lt"/>
                <a:ea typeface="Calibri" pitchFamily="34" charset="0"/>
                <a:cs typeface="Times New Roman" pitchFamily="18" charset="0"/>
              </a:rPr>
              <a:t> kółka przyrodniczo- ekologiczne </a:t>
            </a:r>
          </a:p>
          <a:p>
            <a:pPr marL="0" marR="0" lvl="0" indent="0" algn="ctr" defTabSz="914400" rtl="0" eaLnBrk="1" fontAlgn="base" latinLnBrk="0" hangingPunct="1">
              <a:lnSpc>
                <a:spcPct val="100000"/>
              </a:lnSpc>
              <a:spcBef>
                <a:spcPct val="0"/>
              </a:spcBef>
              <a:spcAft>
                <a:spcPct val="0"/>
              </a:spcAft>
              <a:buClrTx/>
              <a:buSzTx/>
              <a:buFont typeface="Wingdings" pitchFamily="2" charset="2"/>
              <a:buChar char="v"/>
              <a:tabLst/>
            </a:pPr>
            <a:endParaRPr kumimoji="0" lang="pl-PL" sz="2000" b="0" i="0"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spcAft>
                <a:spcPct val="0"/>
              </a:spcAft>
              <a:buFont typeface="Wingdings" pitchFamily="2" charset="2"/>
              <a:buChar char="v"/>
            </a:pPr>
            <a:r>
              <a:rPr lang="pl-PL" sz="2000" dirty="0" smtClean="0">
                <a:ea typeface="Calibri" pitchFamily="34" charset="0"/>
                <a:cs typeface="Times New Roman" pitchFamily="18" charset="0"/>
              </a:rPr>
              <a:t>Zajęcia pozwolą na zapoznanie dzieci z lokalnym ekosystemem wodnym, charakterystycznymi dla niego roślinami i zwierzętami oraz sposobami ich ochrony. Dzieci będą dokonywały obserwacji przyrodniczych i doświadczeń. Dzięki temu w przyszłości staną się bardziej świadomymi możliwości wykorzystania potencjału przyrodniczego służącego promowaniu oraz rozwojowi terenów działalności LGR. Ponadto będą brać udział w spotkaniach z pasjonatami przyrody, akwarystami, wędkarzami z miejscowego koła wędkarskiego. Pozwolą one na poszerzenie wiedzy uczniów                     z zakresu kultury rybackiej, wykorzystania zasobów wodnych w celach rekreacyjnych oraz utrzymania atrakcyjności obszarów zależnych od rybactwa, szeroko rozumianej ochrony środowiska przyrodniczego. Uczestnicy zajęć będą mieli także możliwość udziału w wycieczkach do miejsc związanych z hodowlą ryb np.: PAN w Gołyszu, gospodarstwa hodowli ryb w Pogórzu, Pielgrzymowicach, w Wiśle Czarnem.</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71472" y="-33061"/>
            <a:ext cx="8072494"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Char char="Ø"/>
              <a:tabLst/>
            </a:pPr>
            <a:r>
              <a:rPr kumimoji="0" lang="pl-PL" sz="3600" b="0" i="0" u="none" strike="noStrike" cap="none" normalizeH="0" baseline="0" dirty="0" smtClean="0">
                <a:ln>
                  <a:noFill/>
                </a:ln>
                <a:solidFill>
                  <a:srgbClr val="FF0000"/>
                </a:solidFill>
                <a:effectLst/>
                <a:ea typeface="Calibri" pitchFamily="34" charset="0"/>
                <a:cs typeface="Times New Roman" pitchFamily="18" charset="0"/>
              </a:rPr>
              <a:t>kołka informatyczne                              i</a:t>
            </a:r>
            <a:r>
              <a:rPr kumimoji="0" lang="pl-PL" sz="3600" b="0" i="0" u="none" strike="noStrike" cap="none" normalizeH="0" dirty="0" smtClean="0">
                <a:ln>
                  <a:noFill/>
                </a:ln>
                <a:solidFill>
                  <a:srgbClr val="FF0000"/>
                </a:solidFill>
                <a:effectLst/>
                <a:ea typeface="Calibri" pitchFamily="34" charset="0"/>
                <a:cs typeface="Times New Roman" pitchFamily="18" charset="0"/>
              </a:rPr>
              <a:t> </a:t>
            </a:r>
            <a:r>
              <a:rPr kumimoji="0" lang="pl-PL" sz="3600" b="0" i="0" u="none" strike="noStrike" cap="none" normalizeH="0" baseline="0" dirty="0" smtClean="0">
                <a:ln>
                  <a:noFill/>
                </a:ln>
                <a:solidFill>
                  <a:srgbClr val="FF0000"/>
                </a:solidFill>
                <a:effectLst/>
                <a:ea typeface="Calibri" pitchFamily="34" charset="0"/>
                <a:cs typeface="Times New Roman" pitchFamily="18" charset="0"/>
              </a:rPr>
              <a:t>dziennikarskie</a:t>
            </a:r>
            <a:endParaRPr kumimoji="0" lang="pl-PL" sz="36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ea typeface="Calibri" pitchFamily="34" charset="0"/>
                <a:cs typeface="Times New Roman" pitchFamily="18" charset="0"/>
              </a:rPr>
              <a:t>W czasie zajęć uczniowie będą rozwijać umiejętności posługiwania się edukacyjnymi programami komputerowymi, poznawać rolę stron internetowych w celu gromadzenia i poszukiwania informacji związanych między innymi z kulturą rybacką. Będą się uczyć sztuki promocji własnego obszaru poprzez: przygotowywanie prezentacji multimedialnych, opracowywanie materiałów na szkolne strony internetowe, do gazetki szkolnej, lokalnej oraz materiałów informacyjnych umieszczanych na portalu internetowym OX. pl. Śledzenie przez uczniów stron internetowych Lokalnej Grupy Rybackiej pozwoli im poznać zakres jej działań, nawiązać współpracę lub wymieniać doświadczenia z innymi szkołami na terenie objętym działalnością LGR.</a:t>
            </a:r>
            <a:endParaRPr kumimoji="0" lang="pl-PL"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42910" y="714356"/>
            <a:ext cx="7786742" cy="5386090"/>
          </a:xfrm>
          <a:prstGeom prst="rect">
            <a:avLst/>
          </a:prstGeom>
          <a:noFill/>
        </p:spPr>
        <p:txBody>
          <a:bodyPr wrap="square" rtlCol="0">
            <a:spAutoFit/>
          </a:bodyPr>
          <a:lstStyle/>
          <a:p>
            <a:pPr algn="ctr"/>
            <a:r>
              <a:rPr kumimoji="0" lang="pl-PL" sz="4000" b="1" i="0" u="sng" strike="noStrike" cap="none" normalizeH="0" baseline="0" dirty="0" smtClean="0">
                <a:ln>
                  <a:noFill/>
                </a:ln>
                <a:solidFill>
                  <a:srgbClr val="00B0F0"/>
                </a:solidFill>
                <a:effectLst/>
                <a:latin typeface="Calibri" pitchFamily="34" charset="0"/>
                <a:ea typeface="Calibri" pitchFamily="34" charset="0"/>
                <a:cs typeface="Times New Roman" pitchFamily="18" charset="0"/>
              </a:rPr>
              <a:t>Klub „Złota rybka”</a:t>
            </a:r>
            <a:r>
              <a:rPr kumimoji="0" lang="pl-PL" sz="40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 </a:t>
            </a:r>
          </a:p>
          <a:p>
            <a:pPr algn="ctr"/>
            <a:r>
              <a:rPr kumimoji="0" lang="pl-PL"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 Zespole Szkół w Zebrzydowicach:  </a:t>
            </a:r>
          </a:p>
          <a:p>
            <a:pPr algn="ctr"/>
            <a:endParaRPr lang="pl-PL" sz="3600" dirty="0">
              <a:latin typeface="Calibri" pitchFamily="34" charset="0"/>
              <a:cs typeface="Times New Roman" pitchFamily="18" charset="0"/>
            </a:endParaRPr>
          </a:p>
          <a:p>
            <a:pPr algn="ctr"/>
            <a:endParaRPr kumimoji="0" lang="pl-PL" sz="1200" b="0" i="0" u="none" strike="noStrike" cap="none" normalizeH="0" baseline="0" dirty="0" smtClean="0">
              <a:ln>
                <a:noFill/>
              </a:ln>
              <a:solidFill>
                <a:schemeClr val="tx1"/>
              </a:solidFill>
              <a:effectLst/>
              <a:latin typeface="Calibri" pitchFamily="34" charset="0"/>
              <a:cs typeface="Times New Roman" pitchFamily="18" charset="0"/>
            </a:endParaRPr>
          </a:p>
          <a:p>
            <a:pPr algn="ctr"/>
            <a:endParaRPr lang="pl-PL" sz="1200" dirty="0">
              <a:latin typeface="Calibri" pitchFamily="34" charset="0"/>
              <a:cs typeface="Times New Roman" pitchFamily="18" charset="0"/>
            </a:endParaRPr>
          </a:p>
          <a:p>
            <a:pPr algn="ctr"/>
            <a:endParaRPr kumimoji="0" lang="pl-PL" sz="1200" b="0" i="0" u="none" strike="noStrike" cap="none" normalizeH="0" baseline="0" dirty="0" smtClean="0">
              <a:ln>
                <a:noFill/>
              </a:ln>
              <a:solidFill>
                <a:schemeClr val="tx1"/>
              </a:solidFill>
              <a:effectLst/>
              <a:latin typeface="Calibri" pitchFamily="34" charset="0"/>
              <a:cs typeface="Times New Roman" pitchFamily="18" charset="0"/>
            </a:endParaRPr>
          </a:p>
          <a:p>
            <a:pPr algn="ctr"/>
            <a:endParaRPr lang="pl-PL" sz="1200" dirty="0">
              <a:latin typeface="Calibri" pitchFamily="34" charset="0"/>
              <a:cs typeface="Times New Roman" pitchFamily="18" charset="0"/>
            </a:endParaRPr>
          </a:p>
          <a:p>
            <a:pPr algn="ctr"/>
            <a:endParaRPr kumimoji="0" lang="pl-PL" sz="1200" b="0" i="0" u="none" strike="noStrike" cap="none" normalizeH="0" baseline="0" dirty="0" smtClean="0">
              <a:ln>
                <a:noFill/>
              </a:ln>
              <a:solidFill>
                <a:schemeClr val="tx1"/>
              </a:solidFill>
              <a:effectLst/>
              <a:latin typeface="Calibri" pitchFamily="34" charset="0"/>
              <a:cs typeface="Times New Roman" pitchFamily="18" charset="0"/>
            </a:endParaRPr>
          </a:p>
          <a:p>
            <a:pPr algn="ctr"/>
            <a:endParaRPr lang="pl-PL" sz="1200" dirty="0">
              <a:latin typeface="Calibri" pitchFamily="34" charset="0"/>
              <a:cs typeface="Times New Roman" pitchFamily="18" charset="0"/>
            </a:endParaRPr>
          </a:p>
          <a:p>
            <a:pPr algn="ctr"/>
            <a:endParaRPr kumimoji="0" lang="pl-PL" sz="1200" b="0" i="0" u="none" strike="noStrike" cap="none" normalizeH="0" baseline="0" dirty="0" smtClean="0">
              <a:ln>
                <a:noFill/>
              </a:ln>
              <a:solidFill>
                <a:schemeClr val="tx1"/>
              </a:solidFill>
              <a:effectLst/>
              <a:latin typeface="Arial" pitchFamily="34" charset="0"/>
            </a:endParaRPr>
          </a:p>
          <a:p>
            <a:pPr algn="ctr"/>
            <a:endParaRPr kumimoji="0" lang="pl-PL" sz="12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buFontTx/>
              <a:buChar char="•"/>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centrum społeczno- kulturalne, w którym odbywać się będą spotkania z przedstawicielami koła wędkarskiego, przeprowadzane będą konkursy, imprezy okolicznościowe</a:t>
            </a:r>
            <a:endParaRPr kumimoji="0" lang="pl-PL" sz="20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buFontTx/>
              <a:buChar char="•"/>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promocja projektu oraz prezentacja działalności kół z poszczególnych szkół </a:t>
            </a:r>
            <a:endParaRPr kumimoji="0" lang="pl-PL" sz="2000" b="0" i="0" u="none" strike="noStrike" cap="none" normalizeH="0" baseline="0" dirty="0" smtClean="0">
              <a:ln>
                <a:noFill/>
              </a:ln>
              <a:solidFill>
                <a:schemeClr val="tx1"/>
              </a:solidFill>
              <a:effectLst/>
              <a:latin typeface="Arial" pitchFamily="34" charset="0"/>
            </a:endParaRPr>
          </a:p>
          <a:p>
            <a:pPr lvl="0" algn="just" eaLnBrk="0" fontAlgn="base" hangingPunct="0">
              <a:spcBef>
                <a:spcPct val="0"/>
              </a:spcBef>
              <a:spcAft>
                <a:spcPct val="0"/>
              </a:spcAft>
              <a:buFontTx/>
              <a:buChar char="•"/>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miejsce wymiany doświadczeń, pomysłów dzieci  pierwszego etapu kształcenia.</a:t>
            </a:r>
            <a:endParaRPr kumimoji="0" lang="pl-PL" sz="2000" b="0" i="0" u="none" strike="noStrike" cap="none" normalizeH="0" baseline="0" dirty="0" smtClean="0">
              <a:ln>
                <a:noFill/>
              </a:ln>
              <a:solidFill>
                <a:schemeClr val="tx1"/>
              </a:solidFill>
              <a:effectLst/>
              <a:latin typeface="Arial" pitchFamily="34" charset="0"/>
            </a:endParaRPr>
          </a:p>
        </p:txBody>
      </p:sp>
      <p:pic>
        <p:nvPicPr>
          <p:cNvPr id="4" name="Obraz 3"/>
          <p:cNvPicPr/>
          <p:nvPr/>
        </p:nvPicPr>
        <p:blipFill>
          <a:blip r:embed="rId2" cstate="print"/>
          <a:srcRect/>
          <a:stretch>
            <a:fillRect/>
          </a:stretch>
        </p:blipFill>
        <p:spPr bwMode="auto">
          <a:xfrm>
            <a:off x="3059832" y="1916832"/>
            <a:ext cx="2724334" cy="1869358"/>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47664" y="548680"/>
            <a:ext cx="5760640" cy="584775"/>
          </a:xfrm>
          <a:prstGeom prst="rect">
            <a:avLst/>
          </a:prstGeom>
        </p:spPr>
        <p:txBody>
          <a:bodyPr wrap="square">
            <a:spAutoFit/>
          </a:bodyPr>
          <a:lstStyle/>
          <a:p>
            <a:pPr algn="ctr"/>
            <a:r>
              <a:rPr lang="pl-PL" sz="3200" b="1" dirty="0" smtClean="0">
                <a:solidFill>
                  <a:srgbClr val="FF0000"/>
                </a:solidFill>
              </a:rPr>
              <a:t>Zakres  operacji</a:t>
            </a:r>
            <a:endParaRPr lang="pl-PL" sz="3200" dirty="0">
              <a:solidFill>
                <a:srgbClr val="FF0000"/>
              </a:solidFill>
            </a:endParaRPr>
          </a:p>
        </p:txBody>
      </p:sp>
      <p:sp>
        <p:nvSpPr>
          <p:cNvPr id="37889" name="Rectangle 1"/>
          <p:cNvSpPr>
            <a:spLocks noChangeArrowheads="1"/>
          </p:cNvSpPr>
          <p:nvPr/>
        </p:nvSpPr>
        <p:spPr bwMode="auto">
          <a:xfrm>
            <a:off x="785786" y="1344028"/>
            <a:ext cx="742955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57250" marR="0" lvl="0" indent="-857250" algn="just" defTabSz="914400" rtl="0" eaLnBrk="1" fontAlgn="base" latinLnBrk="0" hangingPunct="1">
              <a:lnSpc>
                <a:spcPct val="100000"/>
              </a:lnSpc>
              <a:spcBef>
                <a:spcPct val="0"/>
              </a:spcBef>
              <a:spcAft>
                <a:spcPct val="0"/>
              </a:spcAft>
              <a:buClrTx/>
              <a:buSzTx/>
              <a:buFontTx/>
              <a:buAutoNum type="romanUcPeriod"/>
              <a:tabLst/>
            </a:pPr>
            <a:r>
              <a:rPr kumimoji="0" lang="pl-PL" sz="3200" b="1" i="1" u="none" strike="noStrike" cap="none" normalizeH="0" baseline="0" dirty="0" smtClean="0">
                <a:ln>
                  <a:noFill/>
                </a:ln>
                <a:solidFill>
                  <a:srgbClr val="00B050"/>
                </a:solidFill>
                <a:effectLst/>
                <a:latin typeface="+mj-lt"/>
                <a:ea typeface="Calibri" pitchFamily="34" charset="0"/>
                <a:cs typeface="Times New Roman" pitchFamily="18" charset="0"/>
              </a:rPr>
              <a:t>Przygotowanie pomieszczeń do realizacji kółek zainteresowań </a:t>
            </a:r>
          </a:p>
          <a:p>
            <a:pPr marL="857250" marR="0" lvl="0" indent="-857250" algn="just" defTabSz="914400" rtl="0" eaLnBrk="1" fontAlgn="base" latinLnBrk="0" hangingPunct="1">
              <a:lnSpc>
                <a:spcPct val="100000"/>
              </a:lnSpc>
              <a:spcBef>
                <a:spcPct val="0"/>
              </a:spcBef>
              <a:spcAft>
                <a:spcPct val="0"/>
              </a:spcAft>
              <a:buClrTx/>
              <a:buSzTx/>
              <a:tabLst/>
            </a:pPr>
            <a:endParaRPr kumimoji="0" lang="pl-PL" sz="3600" b="0" i="1" u="none" strike="noStrike" cap="none" normalizeH="0" baseline="0" dirty="0" smtClean="0">
              <a:ln>
                <a:noFill/>
              </a:ln>
              <a:solidFill>
                <a:srgbClr val="00B050"/>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sz="2800" b="0" i="0" u="none" strike="noStrike" cap="none" normalizeH="0" baseline="0" dirty="0" smtClean="0">
                <a:ln>
                  <a:noFill/>
                </a:ln>
                <a:solidFill>
                  <a:schemeClr val="tx1"/>
                </a:solidFill>
                <a:effectLst/>
                <a:ea typeface="Calibri" pitchFamily="34" charset="0"/>
                <a:cs typeface="Times New Roman" pitchFamily="18" charset="0"/>
              </a:rPr>
              <a:t>Zakup mebli na wyposażenie sal – 6 kompletów.</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l-PL"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sz="2800" b="0" i="0" u="none" strike="noStrike" cap="none" normalizeH="0" baseline="0" dirty="0" smtClean="0">
                <a:ln>
                  <a:noFill/>
                </a:ln>
                <a:solidFill>
                  <a:schemeClr val="tx1"/>
                </a:solidFill>
                <a:effectLst/>
                <a:ea typeface="Calibri" pitchFamily="34" charset="0"/>
                <a:cs typeface="Times New Roman" pitchFamily="18" charset="0"/>
              </a:rPr>
              <a:t>Zakup sprzętu multimedialnego i RTV do 6 sal lekcyjnych.</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l-PL"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sz="2800" b="0" i="0" u="none" strike="noStrike" cap="none" normalizeH="0" baseline="0" dirty="0" smtClean="0">
                <a:ln>
                  <a:noFill/>
                </a:ln>
                <a:solidFill>
                  <a:schemeClr val="tx1"/>
                </a:solidFill>
                <a:effectLst/>
                <a:ea typeface="Calibri" pitchFamily="34" charset="0"/>
                <a:cs typeface="Times New Roman" pitchFamily="18" charset="0"/>
              </a:rPr>
              <a:t>Zakup pomocy dydaktycznych do realizacji kółek zainteresowań dla czterech szkół.</a:t>
            </a:r>
            <a:endParaRPr kumimoji="0" lang="pl-PL" sz="2800" b="0" i="0" u="none" strike="noStrike" cap="none" normalizeH="0" baseline="0" dirty="0" smtClean="0">
              <a:ln>
                <a:noFill/>
              </a:ln>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pl-PL" dirty="0" smtClean="0">
                <a:solidFill>
                  <a:srgbClr val="FF0000"/>
                </a:solidFill>
              </a:rPr>
              <a:t>Meble do klas</a:t>
            </a:r>
            <a:endParaRPr lang="pl-PL" dirty="0">
              <a:solidFill>
                <a:srgbClr val="FF0000"/>
              </a:solidFill>
            </a:endParaRPr>
          </a:p>
        </p:txBody>
      </p:sp>
      <p:sp>
        <p:nvSpPr>
          <p:cNvPr id="9" name="Symbol zastępczy zawartości 8"/>
          <p:cNvSpPr>
            <a:spLocks noGrp="1"/>
          </p:cNvSpPr>
          <p:nvPr>
            <p:ph sz="half" idx="1"/>
          </p:nvPr>
        </p:nvSpPr>
        <p:spPr/>
        <p:txBody>
          <a:bodyPr/>
          <a:lstStyle/>
          <a:p>
            <a:endParaRPr lang="pl-PL" dirty="0"/>
          </a:p>
        </p:txBody>
      </p:sp>
      <p:sp>
        <p:nvSpPr>
          <p:cNvPr id="10" name="Symbol zastępczy zawartości 9"/>
          <p:cNvSpPr>
            <a:spLocks noGrp="1"/>
          </p:cNvSpPr>
          <p:nvPr>
            <p:ph sz="half" idx="2"/>
          </p:nvPr>
        </p:nvSpPr>
        <p:spPr/>
        <p:txBody>
          <a:bodyPr/>
          <a:lstStyle/>
          <a:p>
            <a:endParaRPr lang="pl-PL"/>
          </a:p>
        </p:txBody>
      </p:sp>
      <p:pic>
        <p:nvPicPr>
          <p:cNvPr id="1026" name="Picture 2" descr="C:\Users\Gość\Desktop\DCIM\100OLYMP\PB160038.JPG"/>
          <p:cNvPicPr>
            <a:picLocks noChangeAspect="1" noChangeArrowheads="1"/>
          </p:cNvPicPr>
          <p:nvPr/>
        </p:nvPicPr>
        <p:blipFill>
          <a:blip r:embed="rId2" cstate="print"/>
          <a:srcRect t="19073"/>
          <a:stretch>
            <a:fillRect/>
          </a:stretch>
        </p:blipFill>
        <p:spPr bwMode="auto">
          <a:xfrm>
            <a:off x="395536" y="1484784"/>
            <a:ext cx="4009169" cy="3271263"/>
          </a:xfrm>
          <a:prstGeom prst="rect">
            <a:avLst/>
          </a:prstGeom>
          <a:noFill/>
          <a:ln w="57150">
            <a:solidFill>
              <a:srgbClr val="FFFF00"/>
            </a:solidFill>
          </a:ln>
        </p:spPr>
      </p:pic>
      <p:pic>
        <p:nvPicPr>
          <p:cNvPr id="2" name="Picture 2" descr="C:\Users\Gość\Desktop\DCIM\100OLYMP\PB190050.JPG"/>
          <p:cNvPicPr>
            <a:picLocks noChangeAspect="1" noChangeArrowheads="1"/>
          </p:cNvPicPr>
          <p:nvPr/>
        </p:nvPicPr>
        <p:blipFill>
          <a:blip r:embed="rId3" cstate="print"/>
          <a:srcRect/>
          <a:stretch>
            <a:fillRect/>
          </a:stretch>
        </p:blipFill>
        <p:spPr bwMode="auto">
          <a:xfrm>
            <a:off x="4716016" y="2636912"/>
            <a:ext cx="3960440" cy="3321660"/>
          </a:xfrm>
          <a:prstGeom prst="rect">
            <a:avLst/>
          </a:prstGeom>
          <a:noFill/>
          <a:ln w="57150">
            <a:solidFill>
              <a:srgbClr val="92D050"/>
            </a:solid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ppt_x"/>
                                          </p:val>
                                        </p:tav>
                                        <p:tav tm="100000">
                                          <p:val>
                                            <p:strVal val="#ppt_x"/>
                                          </p:val>
                                        </p:tav>
                                      </p:tavLst>
                                    </p:anim>
                                    <p:anim calcmode="lin" valueType="num">
                                      <p:cBhvr additive="base">
                                        <p:cTn id="8" dur="20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Sztalugi do malowania</a:t>
            </a:r>
            <a:endParaRPr lang="pl-PL" dirty="0">
              <a:solidFill>
                <a:srgbClr val="FF0000"/>
              </a:solidFill>
            </a:endParaRPr>
          </a:p>
        </p:txBody>
      </p:sp>
      <p:sp>
        <p:nvSpPr>
          <p:cNvPr id="3" name="Symbol zastępczy zawartości 2"/>
          <p:cNvSpPr>
            <a:spLocks noGrp="1"/>
          </p:cNvSpPr>
          <p:nvPr>
            <p:ph sz="half" idx="1"/>
          </p:nvPr>
        </p:nvSpPr>
        <p:spPr/>
        <p:txBody>
          <a:bodyPr/>
          <a:lstStyle/>
          <a:p>
            <a:endParaRPr lang="pl-PL"/>
          </a:p>
        </p:txBody>
      </p:sp>
      <p:sp>
        <p:nvSpPr>
          <p:cNvPr id="4" name="Symbol zastępczy zawartości 3"/>
          <p:cNvSpPr>
            <a:spLocks noGrp="1"/>
          </p:cNvSpPr>
          <p:nvPr>
            <p:ph sz="half" idx="2"/>
          </p:nvPr>
        </p:nvSpPr>
        <p:spPr/>
        <p:txBody>
          <a:bodyPr/>
          <a:lstStyle/>
          <a:p>
            <a:endParaRPr lang="pl-PL"/>
          </a:p>
        </p:txBody>
      </p:sp>
      <p:pic>
        <p:nvPicPr>
          <p:cNvPr id="2050" name="Picture 2" descr="C:\Users\Gość\Desktop\DCIM\100OLYMP\PB130016.JPG"/>
          <p:cNvPicPr>
            <a:picLocks noChangeAspect="1" noChangeArrowheads="1"/>
          </p:cNvPicPr>
          <p:nvPr/>
        </p:nvPicPr>
        <p:blipFill>
          <a:blip r:embed="rId2" cstate="print"/>
          <a:srcRect/>
          <a:stretch>
            <a:fillRect/>
          </a:stretch>
        </p:blipFill>
        <p:spPr bwMode="auto">
          <a:xfrm>
            <a:off x="539552" y="2348880"/>
            <a:ext cx="3879615" cy="3456384"/>
          </a:xfrm>
          <a:prstGeom prst="rect">
            <a:avLst/>
          </a:prstGeom>
          <a:noFill/>
          <a:ln w="57150">
            <a:solidFill>
              <a:srgbClr val="FF0000"/>
            </a:solidFill>
          </a:ln>
        </p:spPr>
      </p:pic>
      <p:pic>
        <p:nvPicPr>
          <p:cNvPr id="2051" name="Picture 3" descr="C:\Users\Gość\Desktop\DCIM\100OLYMP\PB130019.JPG"/>
          <p:cNvPicPr>
            <a:picLocks noChangeAspect="1" noChangeArrowheads="1"/>
          </p:cNvPicPr>
          <p:nvPr/>
        </p:nvPicPr>
        <p:blipFill>
          <a:blip r:embed="rId3" cstate="print"/>
          <a:srcRect/>
          <a:stretch>
            <a:fillRect/>
          </a:stretch>
        </p:blipFill>
        <p:spPr bwMode="auto">
          <a:xfrm>
            <a:off x="4716016" y="1628800"/>
            <a:ext cx="3936283" cy="3456384"/>
          </a:xfrm>
          <a:prstGeom prst="rect">
            <a:avLst/>
          </a:prstGeom>
          <a:noFill/>
          <a:ln w="57150">
            <a:solidFill>
              <a:srgbClr val="92D050"/>
            </a:solid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Sprzęt audiowizualny</a:t>
            </a:r>
            <a:endParaRPr lang="pl-PL" dirty="0">
              <a:solidFill>
                <a:srgbClr val="FF0000"/>
              </a:solidFill>
            </a:endParaRPr>
          </a:p>
        </p:txBody>
      </p:sp>
      <p:sp>
        <p:nvSpPr>
          <p:cNvPr id="5" name="Symbol zastępczy tekstu 4"/>
          <p:cNvSpPr>
            <a:spLocks noGrp="1"/>
          </p:cNvSpPr>
          <p:nvPr>
            <p:ph type="body" idx="1"/>
          </p:nvPr>
        </p:nvSpPr>
        <p:spPr/>
        <p:txBody>
          <a:bodyPr/>
          <a:lstStyle/>
          <a:p>
            <a:pPr algn="ctr"/>
            <a:r>
              <a:rPr lang="pl-PL" dirty="0" smtClean="0"/>
              <a:t>Tablica interaktywna</a:t>
            </a:r>
            <a:endParaRPr lang="pl-PL" dirty="0"/>
          </a:p>
        </p:txBody>
      </p:sp>
      <p:sp>
        <p:nvSpPr>
          <p:cNvPr id="7" name="Symbol zastępczy tekstu 6"/>
          <p:cNvSpPr>
            <a:spLocks noGrp="1"/>
          </p:cNvSpPr>
          <p:nvPr>
            <p:ph type="body" sz="half" idx="3"/>
          </p:nvPr>
        </p:nvSpPr>
        <p:spPr/>
        <p:txBody>
          <a:bodyPr/>
          <a:lstStyle/>
          <a:p>
            <a:pPr algn="ctr"/>
            <a:r>
              <a:rPr lang="pl-PL" dirty="0" smtClean="0"/>
              <a:t>Laptopy</a:t>
            </a:r>
            <a:endParaRPr lang="pl-PL" dirty="0"/>
          </a:p>
        </p:txBody>
      </p:sp>
      <p:sp>
        <p:nvSpPr>
          <p:cNvPr id="6" name="Symbol zastępczy zawartości 5"/>
          <p:cNvSpPr>
            <a:spLocks noGrp="1"/>
          </p:cNvSpPr>
          <p:nvPr>
            <p:ph sz="quarter" idx="2"/>
          </p:nvPr>
        </p:nvSpPr>
        <p:spPr/>
        <p:txBody>
          <a:bodyPr/>
          <a:lstStyle/>
          <a:p>
            <a:endParaRPr lang="pl-PL"/>
          </a:p>
        </p:txBody>
      </p:sp>
      <p:sp>
        <p:nvSpPr>
          <p:cNvPr id="8" name="Symbol zastępczy zawartości 7"/>
          <p:cNvSpPr>
            <a:spLocks noGrp="1"/>
          </p:cNvSpPr>
          <p:nvPr>
            <p:ph sz="quarter" idx="4"/>
          </p:nvPr>
        </p:nvSpPr>
        <p:spPr/>
        <p:txBody>
          <a:bodyPr/>
          <a:lstStyle/>
          <a:p>
            <a:endParaRPr lang="pl-PL"/>
          </a:p>
        </p:txBody>
      </p:sp>
      <p:pic>
        <p:nvPicPr>
          <p:cNvPr id="3074" name="Picture 2" descr="C:\Users\Gość\Desktop\DCIM\100OLYMP\PB160035.JPG"/>
          <p:cNvPicPr>
            <a:picLocks noChangeAspect="1" noChangeArrowheads="1"/>
          </p:cNvPicPr>
          <p:nvPr/>
        </p:nvPicPr>
        <p:blipFill>
          <a:blip r:embed="rId2" cstate="print"/>
          <a:srcRect/>
          <a:stretch>
            <a:fillRect/>
          </a:stretch>
        </p:blipFill>
        <p:spPr bwMode="auto">
          <a:xfrm>
            <a:off x="683568" y="3356992"/>
            <a:ext cx="3779912" cy="2835046"/>
          </a:xfrm>
          <a:prstGeom prst="rect">
            <a:avLst/>
          </a:prstGeom>
          <a:noFill/>
          <a:ln w="57150">
            <a:solidFill>
              <a:srgbClr val="00B050"/>
            </a:solidFill>
          </a:ln>
        </p:spPr>
      </p:pic>
      <p:pic>
        <p:nvPicPr>
          <p:cNvPr id="3075" name="Picture 3" descr="C:\Users\Gość\Desktop\DCIM\100OLYMP\PB160034.JPG"/>
          <p:cNvPicPr>
            <a:picLocks noChangeAspect="1" noChangeArrowheads="1"/>
          </p:cNvPicPr>
          <p:nvPr/>
        </p:nvPicPr>
        <p:blipFill>
          <a:blip r:embed="rId3" cstate="print"/>
          <a:srcRect/>
          <a:stretch>
            <a:fillRect/>
          </a:stretch>
        </p:blipFill>
        <p:spPr bwMode="auto">
          <a:xfrm>
            <a:off x="4788024" y="2636912"/>
            <a:ext cx="3840275" cy="2880320"/>
          </a:xfrm>
          <a:prstGeom prst="rect">
            <a:avLst/>
          </a:prstGeom>
          <a:noFill/>
          <a:ln w="57150">
            <a:solidFill>
              <a:srgbClr val="FF0000"/>
            </a:solid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2000"/>
                                        <p:tgtEl>
                                          <p:spTgt spid="3074"/>
                                        </p:tgtEl>
                                      </p:cBhvr>
                                    </p:animEffect>
                                  </p:childTnLst>
                                </p:cTn>
                              </p:par>
                              <p:par>
                                <p:cTn id="8" presetID="22" presetClass="entr" presetSubtype="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up)">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42910" y="571480"/>
            <a:ext cx="7858180" cy="6463308"/>
          </a:xfrm>
          <a:prstGeom prst="rect">
            <a:avLst/>
          </a:prstGeom>
        </p:spPr>
        <p:txBody>
          <a:bodyPr wrap="square">
            <a:spAutoFit/>
          </a:bodyPr>
          <a:lstStyle/>
          <a:p>
            <a:pPr algn="ctr"/>
            <a:r>
              <a:rPr lang="pl-PL" b="1" dirty="0"/>
              <a:t>Żabi kraj</a:t>
            </a:r>
            <a:r>
              <a:rPr lang="pl-PL" dirty="0"/>
              <a:t> to kraina położona w niepozornym, ale bogatym przyrodniczo zakątku Śląska Cieszyńskiego, w Dolinie Górnej Wisły. Wisła pozwoliła tu utworzyć wiele </a:t>
            </a:r>
            <a:r>
              <a:rPr lang="pl-PL" b="1" dirty="0">
                <a:effectLst>
                  <a:outerShdw blurRad="38100" dist="25500" dir="5400000" algn="tl" rotWithShape="0">
                    <a:srgbClr val="000000">
                      <a:satMod val="180000"/>
                      <a:alpha val="75000"/>
                    </a:srgbClr>
                  </a:outerShdw>
                </a:effectLst>
              </a:rPr>
              <a:t>stawów</a:t>
            </a:r>
            <a:r>
              <a:rPr lang="pl-PL" dirty="0"/>
              <a:t> hodowlanych. Duża ich liczba, a także istniejący od 1955 r. sztuczny zbiornik, tzw. Jezioro Goczałkowickie, liczne bagna </a:t>
            </a:r>
            <a:r>
              <a:rPr lang="pl-PL" dirty="0" smtClean="0"/>
              <a:t>            i </a:t>
            </a:r>
            <a:r>
              <a:rPr lang="pl-PL" dirty="0"/>
              <a:t>podmokłe łąki okazały się dobrym środowiskiem życiowym dla wielu płazów. </a:t>
            </a:r>
            <a:endParaRPr lang="pl-PL" dirty="0" smtClean="0"/>
          </a:p>
          <a:p>
            <a:pPr algn="ctr"/>
            <a:endParaRPr lang="pl-PL" dirty="0"/>
          </a:p>
          <a:p>
            <a:pPr algn="ctr"/>
            <a:r>
              <a:rPr lang="pl-PL" dirty="0"/>
              <a:t>Fakt położenia ziem u podnóża Beskidu Śląskiego zapewnia różnorodne formy terenu – od zupełnie płaskich przez lekko pagórkowate – przeplatane krajobrazami rolniczymi, terenami leśnymi oraz licznie występującymi ciekami wodnymi. </a:t>
            </a:r>
            <a:endParaRPr lang="pl-PL" dirty="0" smtClean="0"/>
          </a:p>
          <a:p>
            <a:pPr algn="ctr"/>
            <a:endParaRPr lang="pl-PL" dirty="0"/>
          </a:p>
          <a:p>
            <a:pPr algn="ctr"/>
            <a:endParaRPr lang="pl-PL" dirty="0"/>
          </a:p>
          <a:p>
            <a:pPr algn="ctr"/>
            <a:r>
              <a:rPr lang="pl-PL" dirty="0"/>
              <a:t>Powołanie stowarzyszenia </a:t>
            </a:r>
            <a:r>
              <a:rPr lang="pl-PL" dirty="0" smtClean="0"/>
              <a:t>Lokalnej Grupy Rybackiej </a:t>
            </a:r>
            <a:r>
              <a:rPr lang="pl-PL" dirty="0"/>
              <a:t>„Żabi Kraj” było naturalną konsekwencją wieloletniej aktywności środowisk lokalnych, w szczególności rybackich zamieszkujących obszar nazywany od dawien Żabim Krajem. Na tym wyjątkowo bogatym w tradycje rybackie obszarze związek ludności </a:t>
            </a:r>
            <a:r>
              <a:rPr lang="pl-PL" dirty="0" smtClean="0"/>
              <a:t>  z </a:t>
            </a:r>
            <a:r>
              <a:rPr lang="pl-PL" dirty="0"/>
              <a:t>gospodarką stawową sięga  wielu wieków. </a:t>
            </a:r>
            <a:endParaRPr lang="pl-PL" dirty="0" smtClean="0"/>
          </a:p>
          <a:p>
            <a:pPr algn="ctr"/>
            <a:endParaRPr lang="pl-PL" dirty="0" smtClean="0"/>
          </a:p>
          <a:p>
            <a:pPr algn="ctr"/>
            <a:r>
              <a:rPr lang="pl-PL" dirty="0" smtClean="0"/>
              <a:t>Łączna powierzchnia terenu LGR „Żabi Kraj” wynosi 362 km</a:t>
            </a:r>
            <a:r>
              <a:rPr lang="pl-PL" baseline="30000" dirty="0" smtClean="0"/>
              <a:t>2</a:t>
            </a:r>
            <a:r>
              <a:rPr lang="pl-PL" dirty="0" smtClean="0"/>
              <a:t> przy liczbie ludności powyżej 90 tys.  </a:t>
            </a:r>
          </a:p>
          <a:p>
            <a:pPr algn="just"/>
            <a:endParaRPr lang="pl-PL" dirty="0"/>
          </a:p>
          <a:p>
            <a:endParaRPr lang="pl-PL" dirty="0"/>
          </a:p>
        </p:txBody>
      </p:sp>
    </p:spTree>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p:cNvSpPr>
            <a:spLocks noGrp="1"/>
          </p:cNvSpPr>
          <p:nvPr>
            <p:ph type="body" idx="1"/>
          </p:nvPr>
        </p:nvSpPr>
        <p:spPr/>
        <p:txBody>
          <a:bodyPr/>
          <a:lstStyle/>
          <a:p>
            <a:pPr algn="ctr"/>
            <a:r>
              <a:rPr lang="pl-PL" dirty="0" err="1" smtClean="0"/>
              <a:t>Wizualizer</a:t>
            </a:r>
            <a:endParaRPr lang="pl-PL" dirty="0"/>
          </a:p>
        </p:txBody>
      </p:sp>
      <p:sp>
        <p:nvSpPr>
          <p:cNvPr id="10" name="Symbol zastępczy tekstu 9"/>
          <p:cNvSpPr>
            <a:spLocks noGrp="1"/>
          </p:cNvSpPr>
          <p:nvPr>
            <p:ph type="body" sz="half" idx="3"/>
          </p:nvPr>
        </p:nvSpPr>
        <p:spPr/>
        <p:txBody>
          <a:bodyPr/>
          <a:lstStyle/>
          <a:p>
            <a:endParaRPr lang="pl-PL" dirty="0"/>
          </a:p>
        </p:txBody>
      </p:sp>
      <p:sp>
        <p:nvSpPr>
          <p:cNvPr id="9" name="Symbol zastępczy zawartości 8"/>
          <p:cNvSpPr>
            <a:spLocks noGrp="1"/>
          </p:cNvSpPr>
          <p:nvPr>
            <p:ph sz="quarter" idx="2"/>
          </p:nvPr>
        </p:nvSpPr>
        <p:spPr>
          <a:xfrm>
            <a:off x="457200" y="836712"/>
            <a:ext cx="4040188" cy="5289451"/>
          </a:xfrm>
        </p:spPr>
        <p:txBody>
          <a:bodyPr/>
          <a:lstStyle/>
          <a:p>
            <a:pPr algn="ctr"/>
            <a:r>
              <a:rPr lang="pl-PL" b="1" dirty="0" smtClean="0"/>
              <a:t>WIZUALIZER</a:t>
            </a:r>
            <a:endParaRPr lang="pl-PL" b="1" dirty="0"/>
          </a:p>
        </p:txBody>
      </p:sp>
      <p:sp>
        <p:nvSpPr>
          <p:cNvPr id="11" name="Symbol zastępczy zawartości 10"/>
          <p:cNvSpPr>
            <a:spLocks noGrp="1"/>
          </p:cNvSpPr>
          <p:nvPr>
            <p:ph sz="quarter" idx="4"/>
          </p:nvPr>
        </p:nvSpPr>
        <p:spPr>
          <a:xfrm>
            <a:off x="4645025" y="836712"/>
            <a:ext cx="4041775" cy="5289451"/>
          </a:xfrm>
        </p:spPr>
        <p:txBody>
          <a:bodyPr/>
          <a:lstStyle/>
          <a:p>
            <a:pPr algn="ctr"/>
            <a:r>
              <a:rPr lang="pl-PL" b="1" dirty="0" smtClean="0"/>
              <a:t>TELEWIZOR  I  DVD</a:t>
            </a:r>
            <a:endParaRPr lang="pl-PL" b="1" dirty="0"/>
          </a:p>
        </p:txBody>
      </p:sp>
      <p:pic>
        <p:nvPicPr>
          <p:cNvPr id="5122" name="Picture 2" descr="C:\Users\Gość\Desktop\DCIM\100OLYMP\PB160036.JPG"/>
          <p:cNvPicPr>
            <a:picLocks noChangeAspect="1" noChangeArrowheads="1"/>
          </p:cNvPicPr>
          <p:nvPr/>
        </p:nvPicPr>
        <p:blipFill>
          <a:blip r:embed="rId2" cstate="print"/>
          <a:srcRect/>
          <a:stretch>
            <a:fillRect/>
          </a:stretch>
        </p:blipFill>
        <p:spPr bwMode="auto">
          <a:xfrm>
            <a:off x="575536" y="1628800"/>
            <a:ext cx="3348504" cy="4464496"/>
          </a:xfrm>
          <a:prstGeom prst="rect">
            <a:avLst/>
          </a:prstGeom>
          <a:noFill/>
          <a:ln w="57150">
            <a:solidFill>
              <a:srgbClr val="FFFF00"/>
            </a:solidFill>
          </a:ln>
        </p:spPr>
      </p:pic>
      <p:pic>
        <p:nvPicPr>
          <p:cNvPr id="2050" name="Picture 2" descr="C:\Users\Gość\Desktop\DCIM\100OLYMP\PB190052.JPG"/>
          <p:cNvPicPr>
            <a:picLocks noChangeAspect="1" noChangeArrowheads="1"/>
          </p:cNvPicPr>
          <p:nvPr/>
        </p:nvPicPr>
        <p:blipFill>
          <a:blip r:embed="rId3" cstate="print"/>
          <a:srcRect l="6250" t="10417" r="10934"/>
          <a:stretch>
            <a:fillRect/>
          </a:stretch>
        </p:blipFill>
        <p:spPr bwMode="auto">
          <a:xfrm>
            <a:off x="4427984" y="2348880"/>
            <a:ext cx="4171440" cy="3384376"/>
          </a:xfrm>
          <a:prstGeom prst="rect">
            <a:avLst/>
          </a:prstGeom>
          <a:noFill/>
          <a:ln w="57150">
            <a:solidFill>
              <a:srgbClr val="00B050"/>
            </a:solidFill>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2000"/>
                                        <p:tgtEl>
                                          <p:spTgt spid="205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down)">
                                      <p:cBhvr>
                                        <p:cTn id="1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Sprzęt sportowy</a:t>
            </a:r>
            <a:endParaRPr lang="pl-PL" dirty="0">
              <a:solidFill>
                <a:srgbClr val="FF0000"/>
              </a:solidFill>
            </a:endParaRPr>
          </a:p>
        </p:txBody>
      </p:sp>
      <p:sp>
        <p:nvSpPr>
          <p:cNvPr id="3" name="Symbol zastępczy zawartości 2"/>
          <p:cNvSpPr>
            <a:spLocks noGrp="1"/>
          </p:cNvSpPr>
          <p:nvPr>
            <p:ph sz="half" idx="1"/>
          </p:nvPr>
        </p:nvSpPr>
        <p:spPr/>
        <p:txBody>
          <a:bodyPr/>
          <a:lstStyle/>
          <a:p>
            <a:endParaRPr lang="pl-PL" dirty="0"/>
          </a:p>
        </p:txBody>
      </p:sp>
      <p:sp>
        <p:nvSpPr>
          <p:cNvPr id="4" name="Symbol zastępczy zawartości 3"/>
          <p:cNvSpPr>
            <a:spLocks noGrp="1"/>
          </p:cNvSpPr>
          <p:nvPr>
            <p:ph sz="half" idx="2"/>
          </p:nvPr>
        </p:nvSpPr>
        <p:spPr/>
        <p:txBody>
          <a:bodyPr/>
          <a:lstStyle/>
          <a:p>
            <a:endParaRPr lang="pl-PL" dirty="0"/>
          </a:p>
        </p:txBody>
      </p:sp>
      <p:pic>
        <p:nvPicPr>
          <p:cNvPr id="4098" name="Picture 2" descr="C:\Users\Gość\Desktop\DCIM\100OLYMP\PB190058.JPG"/>
          <p:cNvPicPr>
            <a:picLocks noChangeAspect="1" noChangeArrowheads="1"/>
          </p:cNvPicPr>
          <p:nvPr/>
        </p:nvPicPr>
        <p:blipFill>
          <a:blip r:embed="rId2" cstate="print"/>
          <a:srcRect t="20779"/>
          <a:stretch>
            <a:fillRect/>
          </a:stretch>
        </p:blipFill>
        <p:spPr bwMode="auto">
          <a:xfrm>
            <a:off x="395536" y="1628800"/>
            <a:ext cx="4022279" cy="4248472"/>
          </a:xfrm>
          <a:prstGeom prst="rect">
            <a:avLst/>
          </a:prstGeom>
          <a:noFill/>
          <a:ln w="57150">
            <a:solidFill>
              <a:srgbClr val="00B0F0"/>
            </a:solidFill>
          </a:ln>
        </p:spPr>
      </p:pic>
      <p:pic>
        <p:nvPicPr>
          <p:cNvPr id="4099" name="Picture 3" descr="C:\Users\Gość\Desktop\DCIM\100OLYMP\PB190064.JPG"/>
          <p:cNvPicPr>
            <a:picLocks noChangeAspect="1" noChangeArrowheads="1"/>
          </p:cNvPicPr>
          <p:nvPr/>
        </p:nvPicPr>
        <p:blipFill>
          <a:blip r:embed="rId3" cstate="print"/>
          <a:srcRect l="10059" t="24000"/>
          <a:stretch>
            <a:fillRect/>
          </a:stretch>
        </p:blipFill>
        <p:spPr bwMode="auto">
          <a:xfrm>
            <a:off x="4788024" y="2197758"/>
            <a:ext cx="4101444" cy="2599393"/>
          </a:xfrm>
          <a:prstGeom prst="rect">
            <a:avLst/>
          </a:prstGeom>
          <a:noFill/>
          <a:ln w="57150">
            <a:solidFill>
              <a:srgbClr val="FF0000"/>
            </a:solidFill>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1000" fill="hold"/>
                                        <p:tgtEl>
                                          <p:spTgt spid="4099"/>
                                        </p:tgtEl>
                                        <p:attrNameLst>
                                          <p:attrName>ppt_x</p:attrName>
                                        </p:attrNameLst>
                                      </p:cBhvr>
                                      <p:tavLst>
                                        <p:tav tm="0">
                                          <p:val>
                                            <p:strVal val="1+#ppt_w/2"/>
                                          </p:val>
                                        </p:tav>
                                        <p:tav tm="100000">
                                          <p:val>
                                            <p:strVal val="#ppt_x"/>
                                          </p:val>
                                        </p:tav>
                                      </p:tavLst>
                                    </p:anim>
                                    <p:anim calcmode="lin" valueType="num">
                                      <p:cBhvr additive="base">
                                        <p:cTn id="8" dur="1000" fill="hold"/>
                                        <p:tgtEl>
                                          <p:spTgt spid="409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1000" fill="hold"/>
                                        <p:tgtEl>
                                          <p:spTgt spid="4098"/>
                                        </p:tgtEl>
                                        <p:attrNameLst>
                                          <p:attrName>ppt_x</p:attrName>
                                        </p:attrNameLst>
                                      </p:cBhvr>
                                      <p:tavLst>
                                        <p:tav tm="0">
                                          <p:val>
                                            <p:strVal val="0-#ppt_w/2"/>
                                          </p:val>
                                        </p:tav>
                                        <p:tav tm="100000">
                                          <p:val>
                                            <p:strVal val="#ppt_x"/>
                                          </p:val>
                                        </p:tav>
                                      </p:tavLst>
                                    </p:anim>
                                    <p:anim calcmode="lin" valueType="num">
                                      <p:cBhvr additive="base">
                                        <p:cTn id="13"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Gość\Desktop\DCIM\100OLYMP\PB190056.JPG"/>
          <p:cNvPicPr>
            <a:picLocks noGrp="1" noChangeAspect="1" noChangeArrowheads="1"/>
          </p:cNvPicPr>
          <p:nvPr>
            <p:ph sz="half" idx="1"/>
          </p:nvPr>
        </p:nvPicPr>
        <p:blipFill>
          <a:blip r:embed="rId2" cstate="print"/>
          <a:stretch>
            <a:fillRect/>
          </a:stretch>
        </p:blipFill>
        <p:spPr bwMode="auto">
          <a:xfrm>
            <a:off x="971600" y="1628800"/>
            <a:ext cx="3395510" cy="4525962"/>
          </a:xfrm>
          <a:prstGeom prst="rect">
            <a:avLst/>
          </a:prstGeom>
          <a:noFill/>
          <a:ln w="57150">
            <a:solidFill>
              <a:srgbClr val="00B0F0"/>
            </a:solidFill>
          </a:ln>
        </p:spPr>
      </p:pic>
      <p:pic>
        <p:nvPicPr>
          <p:cNvPr id="6" name="Picture 5" descr="C:\Users\Gość\Desktop\DCIM\100OLYMP\PB190061.JPG"/>
          <p:cNvPicPr>
            <a:picLocks noGrp="1" noChangeAspect="1" noChangeArrowheads="1"/>
          </p:cNvPicPr>
          <p:nvPr>
            <p:ph sz="half" idx="2"/>
          </p:nvPr>
        </p:nvPicPr>
        <p:blipFill>
          <a:blip r:embed="rId3" cstate="print"/>
          <a:stretch>
            <a:fillRect/>
          </a:stretch>
        </p:blipFill>
        <p:spPr bwMode="auto">
          <a:xfrm>
            <a:off x="4932040" y="908720"/>
            <a:ext cx="3395510" cy="4525962"/>
          </a:xfrm>
          <a:prstGeom prst="rect">
            <a:avLst/>
          </a:prstGeom>
          <a:noFill/>
          <a:ln w="57150">
            <a:solidFill>
              <a:srgbClr val="FF0000"/>
            </a:solidFill>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71472" y="931145"/>
            <a:ext cx="785818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3200" b="1" i="1" u="none" strike="noStrike" cap="none" normalizeH="0" baseline="0" dirty="0" smtClean="0">
                <a:ln>
                  <a:noFill/>
                </a:ln>
                <a:solidFill>
                  <a:srgbClr val="92D050"/>
                </a:solidFill>
                <a:effectLst/>
                <a:latin typeface="+mj-lt"/>
                <a:ea typeface="Calibri" pitchFamily="34" charset="0"/>
                <a:cs typeface="Times New Roman" pitchFamily="18" charset="0"/>
              </a:rPr>
              <a:t>II. Przygotowanie pomieszczenia dla klubu „Złota rybka”</a:t>
            </a:r>
          </a:p>
          <a:p>
            <a:pPr marL="0" marR="0" lvl="0" indent="0" defTabSz="914400" rtl="0" eaLnBrk="1" fontAlgn="base" latinLnBrk="0" hangingPunct="1">
              <a:lnSpc>
                <a:spcPct val="100000"/>
              </a:lnSpc>
              <a:spcBef>
                <a:spcPct val="0"/>
              </a:spcBef>
              <a:spcAft>
                <a:spcPct val="0"/>
              </a:spcAft>
              <a:buClrTx/>
              <a:buSzTx/>
              <a:buFontTx/>
              <a:buNone/>
              <a:tabLst/>
            </a:pPr>
            <a:endParaRPr kumimoji="0" lang="pl-PL" sz="4000" b="1" i="1" u="none" strike="noStrike" cap="none" normalizeH="0" baseline="0" dirty="0" smtClean="0">
              <a:ln>
                <a:noFill/>
              </a:ln>
              <a:solidFill>
                <a:srgbClr val="7030A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sz="2800" b="0" i="0" u="none" strike="noStrike" cap="none" normalizeH="0" baseline="0" dirty="0" smtClean="0">
                <a:ln>
                  <a:noFill/>
                </a:ln>
                <a:solidFill>
                  <a:schemeClr val="tx1"/>
                </a:solidFill>
                <a:effectLst/>
                <a:ea typeface="Calibri" pitchFamily="34" charset="0"/>
                <a:cs typeface="Times New Roman" pitchFamily="18" charset="0"/>
              </a:rPr>
              <a:t>Zakup mebli na wyposażenie klubu.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l-PL"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sz="2800" b="0" i="0" u="none" strike="noStrike" cap="none" normalizeH="0" baseline="0" dirty="0" smtClean="0">
                <a:ln>
                  <a:noFill/>
                </a:ln>
                <a:solidFill>
                  <a:schemeClr val="tx1"/>
                </a:solidFill>
                <a:effectLst/>
                <a:ea typeface="Calibri" pitchFamily="34" charset="0"/>
                <a:cs typeface="Times New Roman" pitchFamily="18" charset="0"/>
              </a:rPr>
              <a:t>Zakup sprzętu multimedialnego i RTV.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l-PL"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sz="2800" b="0" i="0" u="none" strike="noStrike" cap="none" normalizeH="0" baseline="0" dirty="0" smtClean="0">
                <a:ln>
                  <a:noFill/>
                </a:ln>
                <a:solidFill>
                  <a:schemeClr val="tx1"/>
                </a:solidFill>
                <a:effectLst/>
                <a:ea typeface="Calibri" pitchFamily="34" charset="0"/>
                <a:cs typeface="Times New Roman" pitchFamily="18" charset="0"/>
              </a:rPr>
              <a:t>Zakup pomocy dydaktycznych do realizacji działań klubu.</a:t>
            </a:r>
            <a:endParaRPr kumimoji="0" lang="pl-PL" sz="2800" b="0" i="0" u="none" strike="noStrike" cap="none" normalizeH="0" baseline="0" dirty="0" smtClean="0">
              <a:ln>
                <a:noFill/>
              </a:ln>
              <a:solidFill>
                <a:schemeClr val="tx1"/>
              </a:solidFill>
              <a:effectLst/>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Meble do klubu</a:t>
            </a:r>
            <a:endParaRPr lang="pl-PL" dirty="0">
              <a:solidFill>
                <a:srgbClr val="FF0000"/>
              </a:solidFill>
            </a:endParaRPr>
          </a:p>
        </p:txBody>
      </p:sp>
      <p:sp>
        <p:nvSpPr>
          <p:cNvPr id="3" name="Symbol zastępczy zawartości 2"/>
          <p:cNvSpPr>
            <a:spLocks noGrp="1"/>
          </p:cNvSpPr>
          <p:nvPr>
            <p:ph sz="half" idx="1"/>
          </p:nvPr>
        </p:nvSpPr>
        <p:spPr/>
        <p:txBody>
          <a:bodyPr/>
          <a:lstStyle/>
          <a:p>
            <a:endParaRPr lang="pl-PL" dirty="0"/>
          </a:p>
        </p:txBody>
      </p:sp>
      <p:sp>
        <p:nvSpPr>
          <p:cNvPr id="4" name="Symbol zastępczy zawartości 3"/>
          <p:cNvSpPr>
            <a:spLocks noGrp="1"/>
          </p:cNvSpPr>
          <p:nvPr>
            <p:ph sz="half" idx="2"/>
          </p:nvPr>
        </p:nvSpPr>
        <p:spPr/>
        <p:txBody>
          <a:bodyPr/>
          <a:lstStyle/>
          <a:p>
            <a:endParaRPr lang="pl-PL" dirty="0"/>
          </a:p>
        </p:txBody>
      </p:sp>
      <p:pic>
        <p:nvPicPr>
          <p:cNvPr id="4098" name="Picture 2" descr="C:\Users\Gość\Desktop\DCIM\100OLYMP\PB160040.JPG"/>
          <p:cNvPicPr>
            <a:picLocks noChangeAspect="1" noChangeArrowheads="1"/>
          </p:cNvPicPr>
          <p:nvPr/>
        </p:nvPicPr>
        <p:blipFill>
          <a:blip r:embed="rId2" cstate="print"/>
          <a:srcRect t="6684"/>
          <a:stretch>
            <a:fillRect/>
          </a:stretch>
        </p:blipFill>
        <p:spPr bwMode="auto">
          <a:xfrm>
            <a:off x="899592" y="1556792"/>
            <a:ext cx="3528392" cy="4021355"/>
          </a:xfrm>
          <a:prstGeom prst="rect">
            <a:avLst/>
          </a:prstGeom>
          <a:noFill/>
          <a:ln w="57150">
            <a:solidFill>
              <a:srgbClr val="00B050"/>
            </a:solidFill>
          </a:ln>
        </p:spPr>
      </p:pic>
      <p:pic>
        <p:nvPicPr>
          <p:cNvPr id="3074" name="Picture 2" descr="C:\Users\Gość\Desktop\DCIM\100OLYMP\PB190054.JPG"/>
          <p:cNvPicPr>
            <a:picLocks noChangeAspect="1" noChangeArrowheads="1"/>
          </p:cNvPicPr>
          <p:nvPr/>
        </p:nvPicPr>
        <p:blipFill>
          <a:blip r:embed="rId3" cstate="print"/>
          <a:srcRect/>
          <a:stretch>
            <a:fillRect/>
          </a:stretch>
        </p:blipFill>
        <p:spPr bwMode="auto">
          <a:xfrm>
            <a:off x="4716016" y="2276872"/>
            <a:ext cx="3840275" cy="2880320"/>
          </a:xfrm>
          <a:prstGeom prst="rect">
            <a:avLst/>
          </a:prstGeom>
          <a:noFill/>
          <a:ln w="5715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2000" fill="hold"/>
                                        <p:tgtEl>
                                          <p:spTgt spid="4098"/>
                                        </p:tgtEl>
                                        <p:attrNameLst>
                                          <p:attrName>ppt_x</p:attrName>
                                        </p:attrNameLst>
                                      </p:cBhvr>
                                      <p:tavLst>
                                        <p:tav tm="0">
                                          <p:val>
                                            <p:strVal val="#ppt_x"/>
                                          </p:val>
                                        </p:tav>
                                        <p:tav tm="100000">
                                          <p:val>
                                            <p:strVal val="#ppt_x"/>
                                          </p:val>
                                        </p:tav>
                                      </p:tavLst>
                                    </p:anim>
                                    <p:anim calcmode="lin" valueType="num">
                                      <p:cBhvr additive="base">
                                        <p:cTn id="8" dur="2000" fill="hold"/>
                                        <p:tgtEl>
                                          <p:spTgt spid="409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2656"/>
            <a:ext cx="8229600" cy="1143000"/>
          </a:xfrm>
        </p:spPr>
        <p:txBody>
          <a:bodyPr/>
          <a:lstStyle/>
          <a:p>
            <a:r>
              <a:rPr lang="pl-PL" dirty="0" smtClean="0">
                <a:solidFill>
                  <a:srgbClr val="FF0000"/>
                </a:solidFill>
              </a:rPr>
              <a:t>Pomoce dydaktyczne</a:t>
            </a:r>
            <a:endParaRPr lang="pl-PL" dirty="0">
              <a:solidFill>
                <a:srgbClr val="FF0000"/>
              </a:solidFill>
            </a:endParaRPr>
          </a:p>
        </p:txBody>
      </p:sp>
      <p:sp>
        <p:nvSpPr>
          <p:cNvPr id="3" name="Symbol zastępczy zawartości 2"/>
          <p:cNvSpPr>
            <a:spLocks noGrp="1"/>
          </p:cNvSpPr>
          <p:nvPr>
            <p:ph sz="half" idx="1"/>
          </p:nvPr>
        </p:nvSpPr>
        <p:spPr/>
        <p:txBody>
          <a:bodyPr/>
          <a:lstStyle/>
          <a:p>
            <a:endParaRPr lang="pl-PL"/>
          </a:p>
        </p:txBody>
      </p:sp>
      <p:sp>
        <p:nvSpPr>
          <p:cNvPr id="4" name="Symbol zastępczy zawartości 3"/>
          <p:cNvSpPr>
            <a:spLocks noGrp="1"/>
          </p:cNvSpPr>
          <p:nvPr>
            <p:ph sz="half" idx="2"/>
          </p:nvPr>
        </p:nvSpPr>
        <p:spPr/>
        <p:txBody>
          <a:bodyPr/>
          <a:lstStyle/>
          <a:p>
            <a:endParaRPr lang="pl-PL"/>
          </a:p>
        </p:txBody>
      </p:sp>
      <p:pic>
        <p:nvPicPr>
          <p:cNvPr id="6146" name="Picture 2" descr="C:\Users\Gość\Desktop\DCIM\100OLYMP\PB160046.JPG"/>
          <p:cNvPicPr>
            <a:picLocks noChangeAspect="1" noChangeArrowheads="1"/>
          </p:cNvPicPr>
          <p:nvPr/>
        </p:nvPicPr>
        <p:blipFill>
          <a:blip r:embed="rId2" cstate="print"/>
          <a:srcRect/>
          <a:stretch>
            <a:fillRect/>
          </a:stretch>
        </p:blipFill>
        <p:spPr bwMode="auto">
          <a:xfrm>
            <a:off x="539552" y="1628800"/>
            <a:ext cx="3888432" cy="3274469"/>
          </a:xfrm>
          <a:prstGeom prst="rect">
            <a:avLst/>
          </a:prstGeom>
          <a:noFill/>
          <a:ln w="57150">
            <a:solidFill>
              <a:srgbClr val="00B0F0"/>
            </a:solidFill>
          </a:ln>
        </p:spPr>
      </p:pic>
      <p:pic>
        <p:nvPicPr>
          <p:cNvPr id="6147" name="Picture 3" descr="C:\Users\Gość\Desktop\DCIM\100OLYMP\PB160047.JPG"/>
          <p:cNvPicPr>
            <a:picLocks noChangeAspect="1" noChangeArrowheads="1"/>
          </p:cNvPicPr>
          <p:nvPr/>
        </p:nvPicPr>
        <p:blipFill>
          <a:blip r:embed="rId3" cstate="print"/>
          <a:srcRect/>
          <a:stretch>
            <a:fillRect/>
          </a:stretch>
        </p:blipFill>
        <p:spPr bwMode="auto">
          <a:xfrm>
            <a:off x="4644008" y="2564904"/>
            <a:ext cx="4128296" cy="3312368"/>
          </a:xfrm>
          <a:prstGeom prst="rect">
            <a:avLst/>
          </a:prstGeom>
          <a:noFill/>
          <a:ln w="57150">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2000"/>
                                        <p:tgtEl>
                                          <p:spTgt spid="614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2000" fill="hold"/>
                                        <p:tgtEl>
                                          <p:spTgt spid="6147"/>
                                        </p:tgtEl>
                                        <p:attrNameLst>
                                          <p:attrName>ppt_x</p:attrName>
                                        </p:attrNameLst>
                                      </p:cBhvr>
                                      <p:tavLst>
                                        <p:tav tm="0">
                                          <p:val>
                                            <p:strVal val="#ppt_x"/>
                                          </p:val>
                                        </p:tav>
                                        <p:tav tm="100000">
                                          <p:val>
                                            <p:strVal val="#ppt_x"/>
                                          </p:val>
                                        </p:tav>
                                      </p:tavLst>
                                    </p:anim>
                                    <p:anim calcmode="lin" valueType="num">
                                      <p:cBhvr additive="base">
                                        <p:cTn id="12" dur="20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052736"/>
            <a:ext cx="4038600" cy="5119464"/>
          </a:xfrm>
        </p:spPr>
        <p:txBody>
          <a:bodyPr/>
          <a:lstStyle/>
          <a:p>
            <a:endParaRPr lang="pl-PL" dirty="0"/>
          </a:p>
        </p:txBody>
      </p:sp>
      <p:sp>
        <p:nvSpPr>
          <p:cNvPr id="4" name="Symbol zastępczy zawartości 3"/>
          <p:cNvSpPr>
            <a:spLocks noGrp="1"/>
          </p:cNvSpPr>
          <p:nvPr>
            <p:ph sz="half" idx="2"/>
          </p:nvPr>
        </p:nvSpPr>
        <p:spPr/>
        <p:txBody>
          <a:bodyPr/>
          <a:lstStyle/>
          <a:p>
            <a:endParaRPr lang="pl-PL" dirty="0"/>
          </a:p>
        </p:txBody>
      </p:sp>
      <p:pic>
        <p:nvPicPr>
          <p:cNvPr id="1026" name="Picture 2" descr="C:\Users\Gość\Desktop\DCIM\zdjecia 20.11\PB200090.JPG"/>
          <p:cNvPicPr>
            <a:picLocks noChangeAspect="1" noChangeArrowheads="1"/>
          </p:cNvPicPr>
          <p:nvPr/>
        </p:nvPicPr>
        <p:blipFill>
          <a:blip r:embed="rId2" cstate="print"/>
          <a:srcRect/>
          <a:stretch>
            <a:fillRect/>
          </a:stretch>
        </p:blipFill>
        <p:spPr bwMode="auto">
          <a:xfrm>
            <a:off x="683568" y="3068960"/>
            <a:ext cx="4032448" cy="3024455"/>
          </a:xfrm>
          <a:prstGeom prst="rect">
            <a:avLst/>
          </a:prstGeom>
          <a:noFill/>
          <a:ln w="57150">
            <a:solidFill>
              <a:srgbClr val="00B0F0"/>
            </a:solidFill>
          </a:ln>
        </p:spPr>
      </p:pic>
      <p:pic>
        <p:nvPicPr>
          <p:cNvPr id="1027" name="Picture 3" descr="C:\Users\Gość\Desktop\DCIM\zdjecia 20.11\PB200091.JPG"/>
          <p:cNvPicPr>
            <a:picLocks noChangeAspect="1" noChangeArrowheads="1"/>
          </p:cNvPicPr>
          <p:nvPr/>
        </p:nvPicPr>
        <p:blipFill>
          <a:blip r:embed="rId3" cstate="print"/>
          <a:srcRect/>
          <a:stretch>
            <a:fillRect/>
          </a:stretch>
        </p:blipFill>
        <p:spPr bwMode="auto">
          <a:xfrm>
            <a:off x="4932039" y="764704"/>
            <a:ext cx="3840275" cy="2880320"/>
          </a:xfrm>
          <a:prstGeom prst="rect">
            <a:avLst/>
          </a:prstGeom>
          <a:noFill/>
          <a:ln w="57150">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052736"/>
            <a:ext cx="4038600" cy="5119464"/>
          </a:xfrm>
        </p:spPr>
        <p:txBody>
          <a:bodyPr/>
          <a:lstStyle/>
          <a:p>
            <a:endParaRPr lang="pl-PL" dirty="0"/>
          </a:p>
        </p:txBody>
      </p:sp>
      <p:sp>
        <p:nvSpPr>
          <p:cNvPr id="4" name="Symbol zastępczy zawartości 3"/>
          <p:cNvSpPr>
            <a:spLocks noGrp="1"/>
          </p:cNvSpPr>
          <p:nvPr>
            <p:ph sz="half" idx="2"/>
          </p:nvPr>
        </p:nvSpPr>
        <p:spPr/>
        <p:txBody>
          <a:bodyPr/>
          <a:lstStyle/>
          <a:p>
            <a:endParaRPr lang="pl-PL" dirty="0"/>
          </a:p>
        </p:txBody>
      </p:sp>
      <p:pic>
        <p:nvPicPr>
          <p:cNvPr id="2050" name="Picture 2" descr="C:\Users\Gość\Desktop\DCIM\zdjecia 20.11\PB200087.JPG"/>
          <p:cNvPicPr>
            <a:picLocks noChangeAspect="1" noChangeArrowheads="1"/>
          </p:cNvPicPr>
          <p:nvPr/>
        </p:nvPicPr>
        <p:blipFill>
          <a:blip r:embed="rId2" cstate="print"/>
          <a:srcRect/>
          <a:stretch>
            <a:fillRect/>
          </a:stretch>
        </p:blipFill>
        <p:spPr bwMode="auto">
          <a:xfrm>
            <a:off x="755576" y="1196752"/>
            <a:ext cx="3491880" cy="4655657"/>
          </a:xfrm>
          <a:prstGeom prst="rect">
            <a:avLst/>
          </a:prstGeom>
          <a:noFill/>
          <a:ln w="57150">
            <a:solidFill>
              <a:srgbClr val="FF0000"/>
            </a:solidFill>
          </a:ln>
        </p:spPr>
      </p:pic>
      <p:pic>
        <p:nvPicPr>
          <p:cNvPr id="2052" name="Picture 4" descr="C:\Users\Gość\Desktop\DCIM\zdjecia 20.11\PB200093.JPG"/>
          <p:cNvPicPr>
            <a:picLocks noChangeAspect="1" noChangeArrowheads="1"/>
          </p:cNvPicPr>
          <p:nvPr/>
        </p:nvPicPr>
        <p:blipFill>
          <a:blip r:embed="rId3" cstate="print"/>
          <a:srcRect l="23911" t="8491" r="8167" b="2830"/>
          <a:stretch>
            <a:fillRect/>
          </a:stretch>
        </p:blipFill>
        <p:spPr bwMode="auto">
          <a:xfrm>
            <a:off x="5076056" y="404664"/>
            <a:ext cx="2812908" cy="4896544"/>
          </a:xfrm>
          <a:prstGeom prst="rect">
            <a:avLst/>
          </a:prstGeom>
          <a:noFill/>
          <a:ln w="5715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4"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to="" calcmode="lin" valueType="num">
                                      <p:cBhvr>
                                        <p:cTn id="12"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Akwarium</a:t>
            </a:r>
            <a:endParaRPr lang="pl-PL" dirty="0">
              <a:solidFill>
                <a:srgbClr val="FF0000"/>
              </a:solidFill>
            </a:endParaRPr>
          </a:p>
        </p:txBody>
      </p:sp>
      <p:sp>
        <p:nvSpPr>
          <p:cNvPr id="3" name="Symbol zastępczy zawartości 2"/>
          <p:cNvSpPr>
            <a:spLocks noGrp="1"/>
          </p:cNvSpPr>
          <p:nvPr>
            <p:ph sz="half" idx="1"/>
          </p:nvPr>
        </p:nvSpPr>
        <p:spPr/>
        <p:txBody>
          <a:bodyPr/>
          <a:lstStyle/>
          <a:p>
            <a:endParaRPr lang="pl-PL" dirty="0"/>
          </a:p>
        </p:txBody>
      </p:sp>
      <p:sp>
        <p:nvSpPr>
          <p:cNvPr id="4" name="Symbol zastępczy zawartości 3"/>
          <p:cNvSpPr>
            <a:spLocks noGrp="1"/>
          </p:cNvSpPr>
          <p:nvPr>
            <p:ph sz="half" idx="2"/>
          </p:nvPr>
        </p:nvSpPr>
        <p:spPr/>
        <p:txBody>
          <a:bodyPr/>
          <a:lstStyle/>
          <a:p>
            <a:endParaRPr lang="pl-PL"/>
          </a:p>
        </p:txBody>
      </p:sp>
      <p:pic>
        <p:nvPicPr>
          <p:cNvPr id="7170" name="Picture 2" descr="C:\Users\Gość\Desktop\DCIM\100OLYMP\PB090010.JPG"/>
          <p:cNvPicPr>
            <a:picLocks noChangeAspect="1" noChangeArrowheads="1"/>
          </p:cNvPicPr>
          <p:nvPr/>
        </p:nvPicPr>
        <p:blipFill>
          <a:blip r:embed="rId2" cstate="print"/>
          <a:srcRect/>
          <a:stretch>
            <a:fillRect/>
          </a:stretch>
        </p:blipFill>
        <p:spPr bwMode="auto">
          <a:xfrm>
            <a:off x="467544" y="1196752"/>
            <a:ext cx="4128295" cy="3096344"/>
          </a:xfrm>
          <a:prstGeom prst="rect">
            <a:avLst/>
          </a:prstGeom>
          <a:noFill/>
          <a:ln w="57150">
            <a:solidFill>
              <a:srgbClr val="FFFF00"/>
            </a:solidFill>
          </a:ln>
        </p:spPr>
      </p:pic>
      <p:pic>
        <p:nvPicPr>
          <p:cNvPr id="7171" name="Picture 3" descr="C:\Users\Gość\Desktop\DCIM\100OLYMP\PB090008.JPG"/>
          <p:cNvPicPr>
            <a:picLocks noChangeAspect="1" noChangeArrowheads="1"/>
          </p:cNvPicPr>
          <p:nvPr/>
        </p:nvPicPr>
        <p:blipFill>
          <a:blip r:embed="rId3" cstate="print"/>
          <a:srcRect/>
          <a:stretch>
            <a:fillRect/>
          </a:stretch>
        </p:blipFill>
        <p:spPr bwMode="auto">
          <a:xfrm>
            <a:off x="4860032" y="2420888"/>
            <a:ext cx="4032290" cy="3024336"/>
          </a:xfrm>
          <a:prstGeom prst="rect">
            <a:avLst/>
          </a:prstGeom>
          <a:noFill/>
          <a:ln w="57150">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0.70"/>
                                          </p:val>
                                        </p:tav>
                                        <p:tav tm="100000">
                                          <p:val>
                                            <p:strVal val="#ppt_w"/>
                                          </p:val>
                                        </p:tav>
                                      </p:tavLst>
                                    </p:anim>
                                    <p:anim calcmode="lin" valueType="num">
                                      <p:cBhvr>
                                        <p:cTn id="8" dur="2000" fill="hold"/>
                                        <p:tgtEl>
                                          <p:spTgt spid="7170"/>
                                        </p:tgtEl>
                                        <p:attrNameLst>
                                          <p:attrName>ppt_h</p:attrName>
                                        </p:attrNameLst>
                                      </p:cBhvr>
                                      <p:tavLst>
                                        <p:tav tm="0">
                                          <p:val>
                                            <p:strVal val="#ppt_h"/>
                                          </p:val>
                                        </p:tav>
                                        <p:tav tm="100000">
                                          <p:val>
                                            <p:strVal val="#ppt_h"/>
                                          </p:val>
                                        </p:tav>
                                      </p:tavLst>
                                    </p:anim>
                                    <p:animEffect transition="in" filter="fade">
                                      <p:cBhvr>
                                        <p:cTn id="9" dur="2000"/>
                                        <p:tgtEl>
                                          <p:spTgt spid="7170"/>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p:cTn id="13" dur="2000" fill="hold"/>
                                        <p:tgtEl>
                                          <p:spTgt spid="7171"/>
                                        </p:tgtEl>
                                        <p:attrNameLst>
                                          <p:attrName>ppt_w</p:attrName>
                                        </p:attrNameLst>
                                      </p:cBhvr>
                                      <p:tavLst>
                                        <p:tav tm="0">
                                          <p:val>
                                            <p:fltVal val="0"/>
                                          </p:val>
                                        </p:tav>
                                        <p:tav tm="100000">
                                          <p:val>
                                            <p:strVal val="#ppt_w"/>
                                          </p:val>
                                        </p:tav>
                                      </p:tavLst>
                                    </p:anim>
                                    <p:anim calcmode="lin" valueType="num">
                                      <p:cBhvr>
                                        <p:cTn id="14" dur="2000" fill="hold"/>
                                        <p:tgtEl>
                                          <p:spTgt spid="7171"/>
                                        </p:tgtEl>
                                        <p:attrNameLst>
                                          <p:attrName>ppt_h</p:attrName>
                                        </p:attrNameLst>
                                      </p:cBhvr>
                                      <p:tavLst>
                                        <p:tav tm="0">
                                          <p:val>
                                            <p:fltVal val="0"/>
                                          </p:val>
                                        </p:tav>
                                        <p:tav tm="100000">
                                          <p:val>
                                            <p:strVal val="#ppt_h"/>
                                          </p:val>
                                        </p:tav>
                                      </p:tavLst>
                                    </p:anim>
                                    <p:animEffect transition="in" filter="fade">
                                      <p:cBhvr>
                                        <p:cTn id="15"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00034" y="788054"/>
            <a:ext cx="81439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ea typeface="Calibri" pitchFamily="34" charset="0"/>
                <a:cs typeface="Times New Roman" pitchFamily="18" charset="0"/>
              </a:rPr>
              <a:t>We wrześniu we wszystkich szkołach uczestniczących                   w projekcie </a:t>
            </a:r>
            <a:r>
              <a:rPr kumimoji="0" lang="pl-PL" sz="2400" b="0" i="0" u="none" strike="noStrike" cap="none" normalizeH="0" baseline="0" dirty="0" smtClean="0">
                <a:ln>
                  <a:noFill/>
                </a:ln>
                <a:solidFill>
                  <a:srgbClr val="FF0000"/>
                </a:solidFill>
                <a:effectLst/>
                <a:ea typeface="Calibri" pitchFamily="34" charset="0"/>
                <a:cs typeface="Times New Roman" pitchFamily="18" charset="0"/>
              </a:rPr>
              <a:t>„Zdrowa rybka, skoczna żabka” </a:t>
            </a:r>
            <a:r>
              <a:rPr kumimoji="0" lang="pl-PL" sz="2400" b="0" i="0" u="none" strike="noStrike" cap="none" normalizeH="0" baseline="0" dirty="0" smtClean="0">
                <a:ln>
                  <a:noFill/>
                </a:ln>
                <a:solidFill>
                  <a:schemeClr val="tx1"/>
                </a:solidFill>
                <a:effectLst/>
                <a:ea typeface="Calibri" pitchFamily="34" charset="0"/>
                <a:cs typeface="Times New Roman" pitchFamily="18" charset="0"/>
              </a:rPr>
              <a:t>na terenie gminy Zebrzydowice w czasie zebrań z rodzicami przeprowadzono kampanię promocyjną związaną                        z realizacją projektu.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24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ea typeface="Calibri" pitchFamily="34" charset="0"/>
                <a:cs typeface="Times New Roman" pitchFamily="18" charset="0"/>
              </a:rPr>
              <a:t>Rodzice uczniów  klas 1-3 otrzymali ulotki reklamowe zawierające tytuł projektu, cele, efekty. </a:t>
            </a:r>
          </a:p>
          <a:p>
            <a:pPr marL="0" marR="0" lvl="0" indent="0" algn="just" defTabSz="914400" rtl="0" eaLnBrk="1" fontAlgn="base" latinLnBrk="0" hangingPunct="1">
              <a:lnSpc>
                <a:spcPct val="100000"/>
              </a:lnSpc>
              <a:spcBef>
                <a:spcPct val="0"/>
              </a:spcBef>
              <a:spcAft>
                <a:spcPct val="0"/>
              </a:spcAft>
              <a:buClrTx/>
              <a:buSzTx/>
              <a:buFontTx/>
              <a:buNone/>
              <a:tabLst/>
            </a:pPr>
            <a:endParaRPr lang="pl-PL" sz="2400" dirty="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ea typeface="Calibri" pitchFamily="34" charset="0"/>
                <a:cs typeface="Times New Roman" pitchFamily="18" charset="0"/>
              </a:rPr>
              <a:t>Znalazły się w nich także informacje dotyczące oferty kółek zainteresowań dla najmłodszych uczniów realizowanych w ramach projektu.</a:t>
            </a:r>
            <a:endParaRPr kumimoji="0" lang="pl-PL" sz="2400" b="0" i="0" u="none" strike="noStrike" cap="none" normalizeH="0" baseline="0" dirty="0" smtClean="0">
              <a:ln>
                <a:noFill/>
              </a:ln>
              <a:solidFill>
                <a:schemeClr val="tx1"/>
              </a:solidFill>
              <a:effectLst/>
            </a:endParaRP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22314"/>
          </a:xfrm>
        </p:spPr>
        <p:txBody>
          <a:bodyPr>
            <a:normAutofit/>
          </a:bodyPr>
          <a:lstStyle/>
          <a:p>
            <a:pPr algn="just"/>
            <a:r>
              <a:rPr lang="pl-PL" sz="2800" dirty="0" smtClean="0">
                <a:solidFill>
                  <a:srgbClr val="FF0000"/>
                </a:solidFill>
              </a:rPr>
              <a:t>Na </a:t>
            </a:r>
            <a:r>
              <a:rPr lang="pl-PL" sz="2800" dirty="0">
                <a:solidFill>
                  <a:srgbClr val="FF0000"/>
                </a:solidFill>
              </a:rPr>
              <a:t>obszar objęty </a:t>
            </a:r>
            <a:r>
              <a:rPr lang="pl-PL" sz="2800" dirty="0" smtClean="0">
                <a:solidFill>
                  <a:srgbClr val="FF0000"/>
                </a:solidFill>
              </a:rPr>
              <a:t>działalnością LGR składają </a:t>
            </a:r>
            <a:r>
              <a:rPr lang="pl-PL" sz="2800" dirty="0">
                <a:solidFill>
                  <a:srgbClr val="FF0000"/>
                </a:solidFill>
              </a:rPr>
              <a:t>się gminy</a:t>
            </a:r>
            <a:r>
              <a:rPr lang="pl-PL" sz="2800" dirty="0" smtClean="0">
                <a:solidFill>
                  <a:srgbClr val="FF0000"/>
                </a:solidFill>
              </a:rPr>
              <a:t>: </a:t>
            </a:r>
            <a:endParaRPr lang="pl-PL" sz="2800" dirty="0">
              <a:solidFill>
                <a:srgbClr val="FF0000"/>
              </a:solidFill>
            </a:endParaRPr>
          </a:p>
        </p:txBody>
      </p:sp>
      <p:sp>
        <p:nvSpPr>
          <p:cNvPr id="3" name="Symbol zastępczy zawartości 2"/>
          <p:cNvSpPr>
            <a:spLocks noGrp="1"/>
          </p:cNvSpPr>
          <p:nvPr>
            <p:ph idx="1"/>
          </p:nvPr>
        </p:nvSpPr>
        <p:spPr>
          <a:xfrm>
            <a:off x="395536" y="2996952"/>
            <a:ext cx="8229600" cy="3240360"/>
          </a:xfrm>
        </p:spPr>
        <p:txBody>
          <a:bodyPr>
            <a:normAutofit/>
          </a:bodyPr>
          <a:lstStyle/>
          <a:p>
            <a:pPr algn="ctr">
              <a:buNone/>
            </a:pPr>
            <a:r>
              <a:rPr lang="pl-PL" sz="2000" dirty="0" smtClean="0"/>
              <a:t>      </a:t>
            </a:r>
          </a:p>
          <a:p>
            <a:pPr algn="ctr">
              <a:buFont typeface="Wingdings" pitchFamily="2" charset="2"/>
              <a:buChar char="§"/>
            </a:pPr>
            <a:r>
              <a:rPr lang="pl-PL" sz="2400" dirty="0" smtClean="0"/>
              <a:t>Chybie                                          </a:t>
            </a:r>
          </a:p>
          <a:p>
            <a:pPr algn="ctr">
              <a:buFont typeface="Wingdings" pitchFamily="2" charset="2"/>
              <a:buChar char="§"/>
            </a:pPr>
            <a:r>
              <a:rPr lang="pl-PL" sz="2400" dirty="0" smtClean="0"/>
              <a:t>Goczałkowice-Zdrój                                                                                     </a:t>
            </a:r>
            <a:endParaRPr lang="pl-PL" sz="2400" dirty="0"/>
          </a:p>
          <a:p>
            <a:pPr algn="ctr">
              <a:buFont typeface="Wingdings" pitchFamily="2" charset="2"/>
              <a:buChar char="§"/>
            </a:pPr>
            <a:r>
              <a:rPr lang="pl-PL" sz="2400" dirty="0" smtClean="0"/>
              <a:t>Dębowiec                                                                     </a:t>
            </a:r>
          </a:p>
          <a:p>
            <a:pPr algn="ctr">
              <a:buFont typeface="Wingdings" pitchFamily="2" charset="2"/>
              <a:buChar char="§"/>
            </a:pPr>
            <a:r>
              <a:rPr lang="pl-PL" sz="2400" dirty="0" smtClean="0"/>
              <a:t>Pawłowice</a:t>
            </a:r>
          </a:p>
          <a:p>
            <a:pPr algn="ctr">
              <a:buFont typeface="Wingdings" pitchFamily="2" charset="2"/>
              <a:buChar char="§"/>
            </a:pPr>
            <a:r>
              <a:rPr lang="pl-PL" sz="2400" dirty="0" smtClean="0"/>
              <a:t>Skoczów</a:t>
            </a:r>
          </a:p>
          <a:p>
            <a:pPr algn="ctr">
              <a:buFont typeface="Wingdings" pitchFamily="2" charset="2"/>
              <a:buChar char="§"/>
            </a:pPr>
            <a:r>
              <a:rPr lang="pl-PL" sz="2400" dirty="0" smtClean="0"/>
              <a:t>Strumień</a:t>
            </a:r>
          </a:p>
          <a:p>
            <a:pPr algn="ctr">
              <a:buFont typeface="Wingdings" pitchFamily="2" charset="2"/>
              <a:buChar char="§"/>
            </a:pPr>
            <a:r>
              <a:rPr lang="pl-PL" sz="2400" dirty="0" smtClean="0"/>
              <a:t>Zebrzydowice</a:t>
            </a:r>
            <a:endParaRPr lang="pl-PL" sz="2400" dirty="0"/>
          </a:p>
        </p:txBody>
      </p:sp>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ość\Desktop\DCIM\zdjecia 20.11\PB200094.JPG"/>
          <p:cNvPicPr>
            <a:picLocks noChangeAspect="1" noChangeArrowheads="1"/>
          </p:cNvPicPr>
          <p:nvPr/>
        </p:nvPicPr>
        <p:blipFill>
          <a:blip r:embed="rId2" cstate="print"/>
          <a:srcRect l="7969" t="2610" r="4367" b="1754"/>
          <a:stretch>
            <a:fillRect/>
          </a:stretch>
        </p:blipFill>
        <p:spPr bwMode="auto">
          <a:xfrm>
            <a:off x="2555776" y="548680"/>
            <a:ext cx="4059451" cy="5904655"/>
          </a:xfrm>
          <a:prstGeom prst="rect">
            <a:avLst/>
          </a:prstGeom>
          <a:noFill/>
          <a:ln w="57150">
            <a:solidFill>
              <a:srgbClr val="0070C0"/>
            </a:solidFill>
          </a:ln>
        </p:spPr>
      </p:pic>
    </p:spTree>
  </p:cSld>
  <p:clrMapOvr>
    <a:masterClrMapping/>
  </p:clrMapOvr>
  <p:transition spd="slow">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28596" y="551714"/>
            <a:ext cx="81439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Ulotki pojawiły się także na gazetkach szkolnych, aby i uczniowie  mogli się zapoznać z założeniami planowanego projektu „Zdrowa rybka, skoczna żabka” oraz proponowanymi w jego ramach kółkami zainteresowań.   </a:t>
            </a:r>
            <a:endParaRPr kumimoji="0" lang="pl-PL" sz="2000" b="0" i="0" u="none" strike="noStrike" cap="none" normalizeH="0" baseline="0" dirty="0" smtClean="0">
              <a:ln>
                <a:noFill/>
              </a:ln>
              <a:solidFill>
                <a:schemeClr val="tx1"/>
              </a:solidFill>
              <a:effectLst/>
            </a:endParaRPr>
          </a:p>
        </p:txBody>
      </p:sp>
      <p:pic>
        <p:nvPicPr>
          <p:cNvPr id="47106" name="Picture 2" descr="C:\Documents and Settings\USER\Pulpit\zdjęcia listopad 2012\DSC00792.JPG"/>
          <p:cNvPicPr>
            <a:picLocks noChangeAspect="1" noChangeArrowheads="1"/>
          </p:cNvPicPr>
          <p:nvPr/>
        </p:nvPicPr>
        <p:blipFill>
          <a:blip r:embed="rId2" cstate="print"/>
          <a:srcRect t="10465"/>
          <a:stretch>
            <a:fillRect/>
          </a:stretch>
        </p:blipFill>
        <p:spPr bwMode="auto">
          <a:xfrm>
            <a:off x="928662" y="2428868"/>
            <a:ext cx="3071834" cy="3667150"/>
          </a:xfrm>
          <a:prstGeom prst="rect">
            <a:avLst/>
          </a:prstGeom>
          <a:noFill/>
          <a:ln w="57150">
            <a:solidFill>
              <a:srgbClr val="FFFF00"/>
            </a:solidFill>
          </a:ln>
        </p:spPr>
      </p:pic>
      <p:pic>
        <p:nvPicPr>
          <p:cNvPr id="5" name="Obraz 4" descr="C:\Documents and Settings\USER\Pulpit\zdjęcia listopad 2012\DSC00793.JPG"/>
          <p:cNvPicPr/>
          <p:nvPr/>
        </p:nvPicPr>
        <p:blipFill>
          <a:blip r:embed="rId3" cstate="print"/>
          <a:srcRect/>
          <a:stretch>
            <a:fillRect/>
          </a:stretch>
        </p:blipFill>
        <p:spPr bwMode="auto">
          <a:xfrm>
            <a:off x="4643438" y="2143116"/>
            <a:ext cx="3786214" cy="3286148"/>
          </a:xfrm>
          <a:prstGeom prst="rect">
            <a:avLst/>
          </a:prstGeom>
          <a:noFill/>
          <a:ln w="57150">
            <a:solidFill>
              <a:srgbClr val="FF0000"/>
            </a:solidFill>
            <a:miter lim="800000"/>
            <a:headEnd/>
            <a:tailEnd/>
          </a:ln>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642910" y="-3449373"/>
            <a:ext cx="7858180" cy="10433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ea typeface="Calibri" pitchFamily="34" charset="0"/>
              <a:cs typeface="Times New Roman" pitchFamily="18" charset="0"/>
            </a:endParaRPr>
          </a:p>
          <a:p>
            <a:pPr lvl="0" algn="just" fontAlgn="base">
              <a:spcBef>
                <a:spcPct val="0"/>
              </a:spcBef>
              <a:spcAft>
                <a:spcPct val="0"/>
              </a:spcAft>
            </a:pPr>
            <a:r>
              <a:rPr lang="pl-PL" sz="2800" dirty="0" smtClean="0">
                <a:latin typeface="Calibri" pitchFamily="34" charset="0"/>
                <a:ea typeface="Calibri" pitchFamily="34" charset="0"/>
                <a:cs typeface="Times New Roman" pitchFamily="18" charset="0"/>
              </a:rPr>
              <a:t>Na stronach internetowych</a:t>
            </a:r>
            <a:r>
              <a:rPr kumimoji="0" lang="pl-PL"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każdej ze szkół uczestniczących w projekcie </a:t>
            </a:r>
            <a:r>
              <a:rPr kumimoji="0" lang="pl-PL"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umieszczono informacje na ten temat </a:t>
            </a:r>
            <a:r>
              <a:rPr kumimoji="0" lang="pl-PL"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dla celów promocyjnych projektu, a także dokumentowania działalności poszczególnych kół zainteresowań oraz klubu „Złota rybka”. </a:t>
            </a:r>
          </a:p>
          <a:p>
            <a:pPr marL="0" marR="0" lvl="0" indent="0" algn="just" defTabSz="914400" rtl="0" eaLnBrk="1" fontAlgn="base" latinLnBrk="0" hangingPunct="1">
              <a:lnSpc>
                <a:spcPct val="100000"/>
              </a:lnSpc>
              <a:spcBef>
                <a:spcPct val="0"/>
              </a:spcBef>
              <a:spcAft>
                <a:spcPct val="0"/>
              </a:spcAft>
              <a:buClrTx/>
              <a:buSzTx/>
              <a:buFontTx/>
              <a:buNone/>
              <a:tabLst/>
            </a:pPr>
            <a:endParaRPr lang="pl-PL" sz="2800" dirty="0" smtClean="0">
              <a:latin typeface="Calibri" pitchFamily="34" charset="0"/>
              <a:cs typeface="Times New Roman" pitchFamily="18" charset="0"/>
            </a:endParaRPr>
          </a:p>
          <a:p>
            <a:pPr lvl="0" algn="just" fontAlgn="base">
              <a:spcBef>
                <a:spcPct val="0"/>
              </a:spcBef>
              <a:spcAft>
                <a:spcPct val="0"/>
              </a:spcAft>
              <a:buFontTx/>
              <a:buChar char="-"/>
            </a:pPr>
            <a:r>
              <a:rPr lang="pl-PL" sz="2800" dirty="0" err="1" smtClean="0">
                <a:latin typeface="Calibri" pitchFamily="34" charset="0"/>
                <a:cs typeface="Times New Roman" pitchFamily="18" charset="0"/>
              </a:rPr>
              <a:t>zespzeb.zebrzydowice.pl</a:t>
            </a:r>
            <a:endParaRPr lang="pl-PL" sz="2800" dirty="0" smtClean="0">
              <a:latin typeface="Calibri" pitchFamily="34" charset="0"/>
              <a:cs typeface="Times New Roman" pitchFamily="18" charset="0"/>
            </a:endParaRPr>
          </a:p>
          <a:p>
            <a:pPr lvl="0" algn="just" fontAlgn="base">
              <a:spcBef>
                <a:spcPct val="0"/>
              </a:spcBef>
              <a:spcAft>
                <a:spcPct val="0"/>
              </a:spcAft>
              <a:buFontTx/>
              <a:buChar char="-"/>
            </a:pPr>
            <a:endParaRPr lang="pl-PL" sz="2800" dirty="0" smtClean="0">
              <a:latin typeface="Calibri" pitchFamily="34" charset="0"/>
              <a:cs typeface="Times New Roman" pitchFamily="18" charset="0"/>
            </a:endParaRPr>
          </a:p>
          <a:p>
            <a:pPr lvl="0" algn="just" fontAlgn="base">
              <a:spcBef>
                <a:spcPct val="0"/>
              </a:spcBef>
              <a:spcAft>
                <a:spcPct val="0"/>
              </a:spcAft>
              <a:buFontTx/>
              <a:buChar char="-"/>
            </a:pPr>
            <a:r>
              <a:rPr lang="pl-PL" sz="2800" dirty="0" err="1" smtClean="0">
                <a:latin typeface="Calibri" pitchFamily="34" charset="0"/>
                <a:cs typeface="Times New Roman" pitchFamily="18" charset="0"/>
              </a:rPr>
              <a:t>sp.konczyce.pl</a:t>
            </a:r>
            <a:endParaRPr lang="pl-PL" sz="2800" dirty="0" smtClean="0">
              <a:latin typeface="Calibri" pitchFamily="34" charset="0"/>
              <a:cs typeface="Times New Roman" pitchFamily="18" charset="0"/>
            </a:endParaRPr>
          </a:p>
          <a:p>
            <a:pPr lvl="0" algn="just" fontAlgn="base">
              <a:spcBef>
                <a:spcPct val="0"/>
              </a:spcBef>
              <a:spcAft>
                <a:spcPct val="0"/>
              </a:spcAft>
              <a:buFontTx/>
              <a:buChar char="-"/>
            </a:pPr>
            <a:endParaRPr lang="pl-PL" sz="2800" dirty="0" smtClean="0">
              <a:latin typeface="Calibri" pitchFamily="34" charset="0"/>
              <a:cs typeface="Times New Roman" pitchFamily="18" charset="0"/>
            </a:endParaRPr>
          </a:p>
          <a:p>
            <a:pPr lvl="0" algn="just" fontAlgn="base">
              <a:spcBef>
                <a:spcPct val="0"/>
              </a:spcBef>
              <a:spcAft>
                <a:spcPct val="0"/>
              </a:spcAft>
            </a:pPr>
            <a:r>
              <a:rPr lang="pl-PL" sz="2800" dirty="0" smtClean="0">
                <a:latin typeface="Calibri" pitchFamily="34" charset="0"/>
                <a:cs typeface="Times New Roman" pitchFamily="18" charset="0"/>
              </a:rPr>
              <a:t>-</a:t>
            </a:r>
            <a:r>
              <a:rPr lang="pl-PL" sz="2800" dirty="0" err="1" smtClean="0">
                <a:latin typeface="Calibri" pitchFamily="34" charset="0"/>
                <a:cs typeface="Times New Roman" pitchFamily="18" charset="0"/>
              </a:rPr>
              <a:t>spmarklowice.zebrzydowice.pl</a:t>
            </a:r>
            <a:endParaRPr lang="pl-PL" sz="2800" dirty="0" smtClean="0">
              <a:latin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cs typeface="Times New Roman" pitchFamily="18" charset="0"/>
            </a:endParaRPr>
          </a:p>
          <a:p>
            <a:pPr lvl="0" algn="just" fontAlgn="base">
              <a:spcBef>
                <a:spcPct val="0"/>
              </a:spcBef>
              <a:spcAft>
                <a:spcPct val="0"/>
              </a:spcAft>
            </a:pPr>
            <a:r>
              <a:rPr lang="pl-PL" sz="2800" dirty="0" smtClean="0">
                <a:latin typeface="Calibri" pitchFamily="34" charset="0"/>
                <a:cs typeface="Times New Roman" pitchFamily="18" charset="0"/>
              </a:rPr>
              <a:t>-</a:t>
            </a:r>
            <a:r>
              <a:rPr lang="pl-PL" sz="2800" dirty="0" err="1" smtClean="0">
                <a:latin typeface="Calibri" pitchFamily="34" charset="0"/>
                <a:cs typeface="Times New Roman" pitchFamily="18" charset="0"/>
              </a:rPr>
              <a:t>zskaczyce.zebrzydowice.pl</a:t>
            </a:r>
            <a:endParaRPr lang="pl-PL" sz="2800" dirty="0" smtClean="0">
              <a:latin typeface="Calibri" pitchFamily="34" charset="0"/>
              <a:cs typeface="Times New Roman" pitchFamily="18" charset="0"/>
            </a:endParaRPr>
          </a:p>
          <a:p>
            <a:pPr lvl="0" algn="just" fontAlgn="base">
              <a:spcBef>
                <a:spcPct val="0"/>
              </a:spcBef>
              <a:spcAft>
                <a:spcPct val="0"/>
              </a:spcAft>
            </a:pPr>
            <a:endParaRPr lang="pl-PL" sz="2800" dirty="0" smtClean="0">
              <a:latin typeface="Calibri" pitchFamily="34" charset="0"/>
              <a:cs typeface="Times New Roman" pitchFamily="18" charset="0"/>
            </a:endParaRPr>
          </a:p>
          <a:p>
            <a:pPr lvl="0" algn="just" fontAlgn="base">
              <a:spcBef>
                <a:spcPct val="0"/>
              </a:spcBef>
              <a:spcAft>
                <a:spcPct val="0"/>
              </a:spcAft>
              <a:buFontTx/>
              <a:buChar char="-"/>
            </a:pPr>
            <a:endParaRPr lang="pl-PL" sz="2800" dirty="0" smtClean="0">
              <a:latin typeface="Calibri" pitchFamily="34"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71600" y="2276872"/>
            <a:ext cx="7715304" cy="2308324"/>
          </a:xfrm>
          <a:prstGeom prst="rect">
            <a:avLst/>
          </a:prstGeom>
          <a:noFill/>
        </p:spPr>
        <p:txBody>
          <a:bodyPr wrap="square" rtlCol="0">
            <a:spAutoFit/>
          </a:bodyPr>
          <a:lstStyle/>
          <a:p>
            <a:pPr lvl="0" algn="just" eaLnBrk="0" fontAlgn="base" hangingPunct="0">
              <a:spcBef>
                <a:spcPct val="0"/>
              </a:spcBef>
              <a:spcAft>
                <a:spcPct val="0"/>
              </a:spcAft>
            </a:pPr>
            <a:r>
              <a:rPr kumimoji="0" lang="pl-PL"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Informacje dotyczące projektu „Zdrowa rybka, skoczna żabka” znalazły się także na łamach lokalnej prasy </a:t>
            </a:r>
            <a:r>
              <a:rPr kumimoji="0" lang="pl-PL"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„Wiadomości znad Piotrówki”. </a:t>
            </a:r>
            <a:r>
              <a:rPr kumimoji="0" lang="pl-PL"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 założeniami projektu oraz proponowaną ofertą kółek  zainteresowań, które będą realizowane w szkołach na terenie gminy Zebrzydowice mogła się zapoznać społeczność zebrzydowicka.  </a:t>
            </a:r>
            <a:endParaRPr kumimoji="0" lang="pl-PL"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476672"/>
            <a:ext cx="4038600" cy="5695528"/>
          </a:xfrm>
        </p:spPr>
        <p:txBody>
          <a:bodyPr/>
          <a:lstStyle/>
          <a:p>
            <a:pPr algn="ctr"/>
            <a:r>
              <a:rPr lang="pl-PL" dirty="0" smtClean="0">
                <a:solidFill>
                  <a:srgbClr val="FF0000"/>
                </a:solidFill>
              </a:rPr>
              <a:t>„Wiadomości znad Piotrówki”</a:t>
            </a:r>
            <a:endParaRPr lang="pl-PL" dirty="0">
              <a:solidFill>
                <a:srgbClr val="FF0000"/>
              </a:solidFill>
            </a:endParaRPr>
          </a:p>
        </p:txBody>
      </p:sp>
      <p:sp>
        <p:nvSpPr>
          <p:cNvPr id="4" name="Symbol zastępczy zawartości 3"/>
          <p:cNvSpPr>
            <a:spLocks noGrp="1"/>
          </p:cNvSpPr>
          <p:nvPr>
            <p:ph sz="half" idx="2"/>
          </p:nvPr>
        </p:nvSpPr>
        <p:spPr>
          <a:xfrm>
            <a:off x="4648200" y="476672"/>
            <a:ext cx="4038600" cy="5695528"/>
          </a:xfrm>
        </p:spPr>
        <p:txBody>
          <a:bodyPr/>
          <a:lstStyle/>
          <a:p>
            <a:endParaRPr lang="pl-PL" dirty="0"/>
          </a:p>
        </p:txBody>
      </p:sp>
      <p:pic>
        <p:nvPicPr>
          <p:cNvPr id="3074" name="Picture 2" descr="C:\Users\Gość\Desktop\DCIM\zdjecia 20.11\PB200080.JPG"/>
          <p:cNvPicPr>
            <a:picLocks noChangeAspect="1" noChangeArrowheads="1"/>
          </p:cNvPicPr>
          <p:nvPr/>
        </p:nvPicPr>
        <p:blipFill>
          <a:blip r:embed="rId2" cstate="print"/>
          <a:srcRect t="12500" b="21872"/>
          <a:stretch>
            <a:fillRect/>
          </a:stretch>
        </p:blipFill>
        <p:spPr bwMode="auto">
          <a:xfrm>
            <a:off x="755576" y="2276872"/>
            <a:ext cx="3456384" cy="3024336"/>
          </a:xfrm>
          <a:prstGeom prst="rect">
            <a:avLst/>
          </a:prstGeom>
          <a:noFill/>
          <a:ln w="57150">
            <a:solidFill>
              <a:srgbClr val="00B050"/>
            </a:solidFill>
          </a:ln>
        </p:spPr>
      </p:pic>
      <p:pic>
        <p:nvPicPr>
          <p:cNvPr id="3075" name="Picture 3" descr="C:\Users\Gość\Desktop\DCIM\zdjecia 20.11\PB200081.JPG"/>
          <p:cNvPicPr>
            <a:picLocks noChangeAspect="1" noChangeArrowheads="1"/>
          </p:cNvPicPr>
          <p:nvPr/>
        </p:nvPicPr>
        <p:blipFill>
          <a:blip r:embed="rId3" cstate="print"/>
          <a:srcRect/>
          <a:stretch>
            <a:fillRect/>
          </a:stretch>
        </p:blipFill>
        <p:spPr bwMode="auto">
          <a:xfrm>
            <a:off x="4788024" y="1268760"/>
            <a:ext cx="3600400" cy="4800344"/>
          </a:xfrm>
          <a:prstGeom prst="rect">
            <a:avLst/>
          </a:prstGeom>
          <a:noFill/>
          <a:ln w="5715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Horizontal)">
                                      <p:cBhvr>
                                        <p:cTn id="7" dur="500"/>
                                        <p:tgtEl>
                                          <p:spTgt spid="3075"/>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inHorizontal)">
                                      <p:cBhvr>
                                        <p:cTn id="1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0000"/>
                </a:solidFill>
              </a:rPr>
              <a:t>„</a:t>
            </a:r>
            <a:r>
              <a:rPr lang="pl-PL" dirty="0" err="1" smtClean="0">
                <a:solidFill>
                  <a:srgbClr val="FF0000"/>
                </a:solidFill>
              </a:rPr>
              <a:t>Kamillek</a:t>
            </a:r>
            <a:r>
              <a:rPr lang="pl-PL" dirty="0" smtClean="0">
                <a:solidFill>
                  <a:srgbClr val="FF0000"/>
                </a:solidFill>
              </a:rPr>
              <a:t>” – gazetka szkolna</a:t>
            </a:r>
            <a:endParaRPr lang="pl-PL" dirty="0">
              <a:solidFill>
                <a:srgbClr val="FF0000"/>
              </a:solidFill>
            </a:endParaRPr>
          </a:p>
        </p:txBody>
      </p:sp>
      <p:sp>
        <p:nvSpPr>
          <p:cNvPr id="3" name="Symbol zastępczy zawartości 2"/>
          <p:cNvSpPr>
            <a:spLocks noGrp="1"/>
          </p:cNvSpPr>
          <p:nvPr>
            <p:ph sz="half" idx="1"/>
          </p:nvPr>
        </p:nvSpPr>
        <p:spPr/>
        <p:txBody>
          <a:bodyPr/>
          <a:lstStyle/>
          <a:p>
            <a:endParaRPr lang="pl-PL"/>
          </a:p>
        </p:txBody>
      </p:sp>
      <p:sp>
        <p:nvSpPr>
          <p:cNvPr id="4" name="Symbol zastępczy zawartości 3"/>
          <p:cNvSpPr>
            <a:spLocks noGrp="1"/>
          </p:cNvSpPr>
          <p:nvPr>
            <p:ph sz="half" idx="2"/>
          </p:nvPr>
        </p:nvSpPr>
        <p:spPr/>
        <p:txBody>
          <a:bodyPr/>
          <a:lstStyle/>
          <a:p>
            <a:endParaRPr lang="pl-PL"/>
          </a:p>
        </p:txBody>
      </p:sp>
      <p:pic>
        <p:nvPicPr>
          <p:cNvPr id="4098" name="Picture 2" descr="C:\Users\Gość\Desktop\DCIM\zdjecia 20.11\PB200083.JPG"/>
          <p:cNvPicPr>
            <a:picLocks noChangeAspect="1" noChangeArrowheads="1"/>
          </p:cNvPicPr>
          <p:nvPr/>
        </p:nvPicPr>
        <p:blipFill>
          <a:blip r:embed="rId2" cstate="print"/>
          <a:srcRect t="4688" r="10417"/>
          <a:stretch>
            <a:fillRect/>
          </a:stretch>
        </p:blipFill>
        <p:spPr bwMode="auto">
          <a:xfrm>
            <a:off x="5220072" y="1628800"/>
            <a:ext cx="3096344" cy="4392306"/>
          </a:xfrm>
          <a:prstGeom prst="rect">
            <a:avLst/>
          </a:prstGeom>
          <a:noFill/>
          <a:ln w="57150">
            <a:solidFill>
              <a:srgbClr val="00B0F0"/>
            </a:solidFill>
          </a:ln>
        </p:spPr>
      </p:pic>
      <p:pic>
        <p:nvPicPr>
          <p:cNvPr id="4099" name="Picture 3" descr="C:\Users\Gość\Desktop\DCIM\zdjecia 20.11\PB200084.JPG"/>
          <p:cNvPicPr>
            <a:picLocks noChangeAspect="1" noChangeArrowheads="1"/>
          </p:cNvPicPr>
          <p:nvPr/>
        </p:nvPicPr>
        <p:blipFill>
          <a:blip r:embed="rId3" cstate="print"/>
          <a:srcRect l="6250" t="7292" r="6250" b="3642"/>
          <a:stretch>
            <a:fillRect/>
          </a:stretch>
        </p:blipFill>
        <p:spPr bwMode="auto">
          <a:xfrm>
            <a:off x="1043608" y="1628800"/>
            <a:ext cx="3024336" cy="4104456"/>
          </a:xfrm>
          <a:prstGeom prst="rect">
            <a:avLst/>
          </a:prstGeom>
          <a:noFill/>
          <a:ln w="5715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500034" y="477915"/>
            <a:ext cx="821537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ea typeface="Calibri" pitchFamily="34" charset="0"/>
                <a:cs typeface="Times New Roman" pitchFamily="18" charset="0"/>
              </a:rPr>
              <a:t>Wyposażenie sal lekcyjnych w nowe meble stworzy klimat przyjazny do realizacji kółek zainteresowań wśród najmłodszych uczniów. Posłuży do przechowywania materiałów, pomocy dydaktycznych, sprzętu. Prowadzenie zajęć dodatkowych uatrakcyjni zakupiony sprzęt multimedialny i RTV (tablica interaktywna w zestawie, telewizor, DVD, magnetofony). Pracę na zajęciach kółka usprawni urządzenie wielofunkcyjne. Relaksację dzieciom zapewni kolorowy dywan. Dzięki pomocom dydaktycznym tj. zestawom artykułów papierniczych i plastycznych rozwinięte zostaną umiejętności manualne i ekspresja twórcza, a wykonane prace zostaną wyeksponowane na zakupionych tablicach i sztalugach. Instrumenty, o które wzbogaci się baza szkolna, umożliwią rozwijanie zdolności muzycznych, wokalnych, tanecznych, rytmicznych. Dodatkowo zakupiony sprzęt sportowy pomoże podnieść aktywność i sprawność fizyczną, a gry zespołowe nauczą zdrowej rywalizacji i dobrych relacji interpersonalnych. Mikroskopy, atlasy ryb, plansze, modele, globusy uatrakcyjnią zajęcia przyrodniczo- ekologiczne.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611397"/>
            <a:ext cx="79928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4800" b="0" i="0" u="none" strike="noStrike" cap="none" normalizeH="0" baseline="0" dirty="0" smtClean="0">
                <a:ln>
                  <a:noFill/>
                </a:ln>
                <a:solidFill>
                  <a:srgbClr val="FFFF00"/>
                </a:solidFill>
                <a:effectLst/>
                <a:latin typeface="Book Antiqua" pitchFamily="18" charset="0"/>
                <a:ea typeface="Calibri" pitchFamily="34" charset="0"/>
                <a:cs typeface="Times New Roman" pitchFamily="18" charset="0"/>
              </a:rPr>
              <a:t>„Jeśli myślisz rok naprzód – sadź ryż.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4800" b="0" i="0" u="none" strike="noStrike" cap="none" normalizeH="0" baseline="0" dirty="0" smtClean="0">
                <a:ln>
                  <a:noFill/>
                </a:ln>
                <a:solidFill>
                  <a:srgbClr val="FFFF00"/>
                </a:solidFill>
                <a:effectLst/>
                <a:latin typeface="Book Antiqua" pitchFamily="18" charset="0"/>
                <a:ea typeface="Calibri" pitchFamily="34" charset="0"/>
                <a:cs typeface="Times New Roman" pitchFamily="18" charset="0"/>
              </a:rPr>
              <a:t>Jeśli myślisz 10 lat naprzód-sadź drzewo.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4800" b="0" i="0" u="none" strike="noStrike" cap="none" normalizeH="0" baseline="0" dirty="0" smtClean="0">
                <a:ln>
                  <a:noFill/>
                </a:ln>
                <a:solidFill>
                  <a:srgbClr val="FFFF00"/>
                </a:solidFill>
                <a:effectLst/>
                <a:latin typeface="Book Antiqua" pitchFamily="18" charset="0"/>
                <a:ea typeface="Calibri" pitchFamily="34" charset="0"/>
                <a:cs typeface="Times New Roman" pitchFamily="18" charset="0"/>
              </a:rPr>
              <a:t>Lecz jeśli myślisz 100 lat naprzód-ucz ludzi.” </a:t>
            </a:r>
            <a:endParaRPr kumimoji="0" lang="pl-PL" sz="4800" b="0" i="0" u="none" strike="noStrike" cap="none" normalizeH="0" baseline="0" dirty="0" smtClean="0">
              <a:ln>
                <a:noFill/>
              </a:ln>
              <a:solidFill>
                <a:srgbClr val="FFFF00"/>
              </a:solidFill>
              <a:effectLst/>
              <a:latin typeface="Book Antiqu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az 14" descr="Gmina Chybie - herb"/>
          <p:cNvPicPr/>
          <p:nvPr/>
        </p:nvPicPr>
        <p:blipFill>
          <a:blip r:embed="rId2" cstate="print"/>
          <a:srcRect/>
          <a:stretch>
            <a:fillRect/>
          </a:stretch>
        </p:blipFill>
        <p:spPr bwMode="auto">
          <a:xfrm>
            <a:off x="857224" y="642918"/>
            <a:ext cx="962978" cy="1171576"/>
          </a:xfrm>
          <a:prstGeom prst="rect">
            <a:avLst/>
          </a:prstGeom>
          <a:noFill/>
          <a:ln w="9525">
            <a:noFill/>
            <a:miter lim="800000"/>
            <a:headEnd/>
            <a:tailEnd/>
          </a:ln>
        </p:spPr>
      </p:pic>
      <p:sp>
        <p:nvSpPr>
          <p:cNvPr id="17" name="pole tekstowe 16"/>
          <p:cNvSpPr txBox="1"/>
          <p:nvPr/>
        </p:nvSpPr>
        <p:spPr>
          <a:xfrm>
            <a:off x="2071670" y="1357298"/>
            <a:ext cx="1714512" cy="369332"/>
          </a:xfrm>
          <a:prstGeom prst="rect">
            <a:avLst/>
          </a:prstGeom>
          <a:noFill/>
        </p:spPr>
        <p:txBody>
          <a:bodyPr wrap="square" rtlCol="0">
            <a:spAutoFit/>
          </a:bodyPr>
          <a:lstStyle/>
          <a:p>
            <a:r>
              <a:rPr lang="pl-PL" dirty="0" smtClean="0"/>
              <a:t>Chybie</a:t>
            </a:r>
            <a:endParaRPr lang="pl-PL" dirty="0"/>
          </a:p>
        </p:txBody>
      </p:sp>
      <p:sp>
        <p:nvSpPr>
          <p:cNvPr id="18" name="pole tekstowe 17"/>
          <p:cNvSpPr txBox="1"/>
          <p:nvPr/>
        </p:nvSpPr>
        <p:spPr>
          <a:xfrm>
            <a:off x="2071670" y="3143248"/>
            <a:ext cx="1714512" cy="369332"/>
          </a:xfrm>
          <a:prstGeom prst="rect">
            <a:avLst/>
          </a:prstGeom>
          <a:noFill/>
        </p:spPr>
        <p:txBody>
          <a:bodyPr wrap="square" rtlCol="0">
            <a:spAutoFit/>
          </a:bodyPr>
          <a:lstStyle/>
          <a:p>
            <a:r>
              <a:rPr lang="pl-PL" dirty="0" smtClean="0"/>
              <a:t>Dębowiec</a:t>
            </a:r>
            <a:endParaRPr lang="pl-PL" dirty="0"/>
          </a:p>
        </p:txBody>
      </p:sp>
      <p:sp>
        <p:nvSpPr>
          <p:cNvPr id="19" name="pole tekstowe 18"/>
          <p:cNvSpPr txBox="1"/>
          <p:nvPr/>
        </p:nvSpPr>
        <p:spPr>
          <a:xfrm>
            <a:off x="2071670" y="5000636"/>
            <a:ext cx="1714512" cy="369332"/>
          </a:xfrm>
          <a:prstGeom prst="rect">
            <a:avLst/>
          </a:prstGeom>
          <a:noFill/>
        </p:spPr>
        <p:txBody>
          <a:bodyPr wrap="square" rtlCol="0">
            <a:spAutoFit/>
          </a:bodyPr>
          <a:lstStyle/>
          <a:p>
            <a:r>
              <a:rPr lang="pl-PL" dirty="0" smtClean="0"/>
              <a:t>Pawłowice</a:t>
            </a:r>
            <a:endParaRPr lang="pl-PL" dirty="0"/>
          </a:p>
        </p:txBody>
      </p:sp>
      <p:sp>
        <p:nvSpPr>
          <p:cNvPr id="20" name="pole tekstowe 19"/>
          <p:cNvSpPr txBox="1"/>
          <p:nvPr/>
        </p:nvSpPr>
        <p:spPr>
          <a:xfrm>
            <a:off x="6215074" y="1214422"/>
            <a:ext cx="1714512" cy="369332"/>
          </a:xfrm>
          <a:prstGeom prst="rect">
            <a:avLst/>
          </a:prstGeom>
          <a:noFill/>
        </p:spPr>
        <p:txBody>
          <a:bodyPr wrap="square" rtlCol="0">
            <a:spAutoFit/>
          </a:bodyPr>
          <a:lstStyle/>
          <a:p>
            <a:r>
              <a:rPr lang="pl-PL" dirty="0"/>
              <a:t>Skoczów </a:t>
            </a:r>
          </a:p>
        </p:txBody>
      </p:sp>
      <p:sp>
        <p:nvSpPr>
          <p:cNvPr id="21" name="pole tekstowe 20"/>
          <p:cNvSpPr txBox="1"/>
          <p:nvPr/>
        </p:nvSpPr>
        <p:spPr>
          <a:xfrm>
            <a:off x="6143636" y="3071810"/>
            <a:ext cx="2143140" cy="369332"/>
          </a:xfrm>
          <a:prstGeom prst="rect">
            <a:avLst/>
          </a:prstGeom>
          <a:noFill/>
        </p:spPr>
        <p:txBody>
          <a:bodyPr wrap="square" rtlCol="0">
            <a:spAutoFit/>
          </a:bodyPr>
          <a:lstStyle/>
          <a:p>
            <a:r>
              <a:rPr lang="pl-PL" dirty="0" smtClean="0"/>
              <a:t>Goczałkowice - Zdrój</a:t>
            </a:r>
            <a:endParaRPr lang="pl-PL" dirty="0"/>
          </a:p>
        </p:txBody>
      </p:sp>
      <p:sp>
        <p:nvSpPr>
          <p:cNvPr id="22" name="pole tekstowe 21"/>
          <p:cNvSpPr txBox="1"/>
          <p:nvPr/>
        </p:nvSpPr>
        <p:spPr>
          <a:xfrm>
            <a:off x="6286512" y="5000636"/>
            <a:ext cx="1714512" cy="369332"/>
          </a:xfrm>
          <a:prstGeom prst="rect">
            <a:avLst/>
          </a:prstGeom>
          <a:noFill/>
        </p:spPr>
        <p:txBody>
          <a:bodyPr wrap="square" rtlCol="0">
            <a:spAutoFit/>
          </a:bodyPr>
          <a:lstStyle/>
          <a:p>
            <a:r>
              <a:rPr lang="pl-PL" dirty="0" smtClean="0"/>
              <a:t>Strumień</a:t>
            </a:r>
            <a:endParaRPr lang="pl-PL" dirty="0"/>
          </a:p>
        </p:txBody>
      </p:sp>
      <p:pic>
        <p:nvPicPr>
          <p:cNvPr id="23" name="Obraz 22" descr="Gmina Skoczów - herb"/>
          <p:cNvPicPr/>
          <p:nvPr/>
        </p:nvPicPr>
        <p:blipFill>
          <a:blip r:embed="rId3" cstate="print"/>
          <a:srcRect/>
          <a:stretch>
            <a:fillRect/>
          </a:stretch>
        </p:blipFill>
        <p:spPr bwMode="auto">
          <a:xfrm>
            <a:off x="5000628" y="642918"/>
            <a:ext cx="962978" cy="1100138"/>
          </a:xfrm>
          <a:prstGeom prst="rect">
            <a:avLst/>
          </a:prstGeom>
          <a:noFill/>
          <a:ln w="9525">
            <a:noFill/>
            <a:miter lim="800000"/>
            <a:headEnd/>
            <a:tailEnd/>
          </a:ln>
        </p:spPr>
      </p:pic>
      <p:pic>
        <p:nvPicPr>
          <p:cNvPr id="24" name="Obraz 23" descr="http://www.ck.debowiec.com.pl/theme/images/herb-male.png"/>
          <p:cNvPicPr/>
          <p:nvPr/>
        </p:nvPicPr>
        <p:blipFill>
          <a:blip r:embed="rId4" cstate="print"/>
          <a:srcRect/>
          <a:stretch>
            <a:fillRect/>
          </a:stretch>
        </p:blipFill>
        <p:spPr bwMode="auto">
          <a:xfrm>
            <a:off x="857224" y="2357430"/>
            <a:ext cx="928688" cy="1228726"/>
          </a:xfrm>
          <a:prstGeom prst="rect">
            <a:avLst/>
          </a:prstGeom>
          <a:noFill/>
          <a:ln w="9525">
            <a:noFill/>
            <a:miter lim="800000"/>
            <a:headEnd/>
            <a:tailEnd/>
          </a:ln>
        </p:spPr>
      </p:pic>
      <p:pic>
        <p:nvPicPr>
          <p:cNvPr id="25" name="Obraz 24" descr="http://goczalkowicezdroj.pl/mambots/content/multithumb/thumbs/b.150.150.16777215.0..stories.ikonki_.heb_2.jpg"/>
          <p:cNvPicPr/>
          <p:nvPr/>
        </p:nvPicPr>
        <p:blipFill>
          <a:blip r:embed="rId5" cstate="print"/>
          <a:srcRect t="11111"/>
          <a:stretch>
            <a:fillRect/>
          </a:stretch>
        </p:blipFill>
        <p:spPr bwMode="auto">
          <a:xfrm>
            <a:off x="4857752" y="2357430"/>
            <a:ext cx="1143008" cy="1214446"/>
          </a:xfrm>
          <a:prstGeom prst="rect">
            <a:avLst/>
          </a:prstGeom>
          <a:noFill/>
          <a:ln w="9525">
            <a:noFill/>
            <a:miter lim="800000"/>
            <a:headEnd/>
            <a:tailEnd/>
          </a:ln>
        </p:spPr>
      </p:pic>
      <p:pic>
        <p:nvPicPr>
          <p:cNvPr id="26" name="Obraz 25" descr="Informacja dla mieszka&amp;nacute;ców Paw&amp;lstrok;owic oraz Warszowic"/>
          <p:cNvPicPr/>
          <p:nvPr/>
        </p:nvPicPr>
        <p:blipFill>
          <a:blip r:embed="rId6" cstate="print"/>
          <a:srcRect r="47083"/>
          <a:stretch>
            <a:fillRect/>
          </a:stretch>
        </p:blipFill>
        <p:spPr bwMode="auto">
          <a:xfrm>
            <a:off x="785786" y="4286256"/>
            <a:ext cx="1143008" cy="1214446"/>
          </a:xfrm>
          <a:prstGeom prst="rect">
            <a:avLst/>
          </a:prstGeom>
          <a:noFill/>
          <a:ln w="9525">
            <a:noFill/>
            <a:miter lim="800000"/>
            <a:headEnd/>
            <a:tailEnd/>
          </a:ln>
        </p:spPr>
      </p:pic>
      <p:pic>
        <p:nvPicPr>
          <p:cNvPr id="27" name="Obraz 26" descr="Otwarty konkurs ofert"/>
          <p:cNvPicPr/>
          <p:nvPr/>
        </p:nvPicPr>
        <p:blipFill>
          <a:blip r:embed="rId7" cstate="print"/>
          <a:srcRect/>
          <a:stretch>
            <a:fillRect/>
          </a:stretch>
        </p:blipFill>
        <p:spPr bwMode="auto">
          <a:xfrm>
            <a:off x="4929190" y="4286256"/>
            <a:ext cx="1143008" cy="1357322"/>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r>
              <a:rPr lang="pl-PL" dirty="0" smtClean="0">
                <a:solidFill>
                  <a:srgbClr val="FF0000"/>
                </a:solidFill>
              </a:rPr>
              <a:t> Zebrzydowice</a:t>
            </a:r>
            <a:endParaRPr lang="pl-PL" dirty="0">
              <a:solidFill>
                <a:srgbClr val="FF0000"/>
              </a:solidFill>
            </a:endParaRPr>
          </a:p>
        </p:txBody>
      </p:sp>
      <p:pic>
        <p:nvPicPr>
          <p:cNvPr id="4" name="Symbol zastępczy zawartości 3" descr="http://upload.wikimedia.org/wikipedia/commons/thumb/6/68/POL_Gmina_Zebrzydowice_Mapa.png/250px-POL_Gmina_Zebrzydowice_Mapa.png">
            <a:hlinkClick r:id="rId2" tgtFrame="&quot;_blank&quot;"/>
          </p:cNvPr>
          <p:cNvPicPr>
            <a:picLocks noGrp="1"/>
          </p:cNvPicPr>
          <p:nvPr>
            <p:ph idx="1"/>
          </p:nvPr>
        </p:nvPicPr>
        <p:blipFill>
          <a:blip r:embed="rId3" cstate="print"/>
          <a:srcRect/>
          <a:stretch>
            <a:fillRect/>
          </a:stretch>
        </p:blipFill>
        <p:spPr bwMode="auto">
          <a:xfrm>
            <a:off x="3707904" y="1628800"/>
            <a:ext cx="3603231" cy="4450749"/>
          </a:xfrm>
          <a:prstGeom prst="rect">
            <a:avLst/>
          </a:prstGeom>
          <a:noFill/>
          <a:ln w="57150">
            <a:solidFill>
              <a:srgbClr val="00B050"/>
            </a:solidFill>
            <a:miter lim="800000"/>
            <a:headEnd/>
            <a:tailEnd/>
          </a:ln>
        </p:spPr>
      </p:pic>
      <p:pic>
        <p:nvPicPr>
          <p:cNvPr id="5" name="Obraz 4" descr="Herb"/>
          <p:cNvPicPr/>
          <p:nvPr/>
        </p:nvPicPr>
        <p:blipFill>
          <a:blip r:embed="rId4" cstate="print"/>
          <a:srcRect/>
          <a:stretch>
            <a:fillRect/>
          </a:stretch>
        </p:blipFill>
        <p:spPr bwMode="auto">
          <a:xfrm>
            <a:off x="1403648" y="2492896"/>
            <a:ext cx="1595442" cy="183833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726130"/>
          </a:xfrm>
        </p:spPr>
        <p:txBody>
          <a:bodyPr>
            <a:noAutofit/>
          </a:bodyPr>
          <a:lstStyle/>
          <a:p>
            <a:pPr marL="0" algn="ctr">
              <a:lnSpc>
                <a:spcPct val="115000"/>
              </a:lnSpc>
              <a:spcAft>
                <a:spcPts val="1000"/>
              </a:spcAft>
            </a:pPr>
            <a:r>
              <a:rPr lang="pl-PL" sz="1800" b="1" dirty="0" smtClean="0">
                <a:solidFill>
                  <a:schemeClr val="tx1"/>
                </a:solidFill>
                <a:effectLst>
                  <a:outerShdw blurRad="38100" dist="38100" dir="2700000" algn="tl">
                    <a:srgbClr val="000000">
                      <a:alpha val="43137"/>
                    </a:srgbClr>
                  </a:outerShdw>
                </a:effectLst>
                <a:latin typeface="+mn-lt"/>
                <a:ea typeface="+mn-ea"/>
                <a:cs typeface="+mn-cs"/>
              </a:rPr>
              <a:t>Wraz </a:t>
            </a:r>
            <a:r>
              <a:rPr lang="pl-PL" sz="1800" b="1" dirty="0">
                <a:solidFill>
                  <a:schemeClr val="tx1"/>
                </a:solidFill>
                <a:effectLst>
                  <a:outerShdw blurRad="38100" dist="38100" dir="2700000" algn="tl">
                    <a:srgbClr val="000000">
                      <a:alpha val="43137"/>
                    </a:srgbClr>
                  </a:outerShdw>
                </a:effectLst>
                <a:latin typeface="+mn-lt"/>
                <a:ea typeface="+mn-ea"/>
                <a:cs typeface="+mn-cs"/>
              </a:rPr>
              <a:t>z nadejściem perspektywy </a:t>
            </a:r>
            <a:r>
              <a:rPr lang="pl-PL" sz="1800" b="1" dirty="0" smtClean="0">
                <a:solidFill>
                  <a:schemeClr val="tx1"/>
                </a:solidFill>
                <a:effectLst>
                  <a:outerShdw blurRad="38100" dist="38100" dir="2700000" algn="tl">
                    <a:srgbClr val="000000">
                      <a:alpha val="43137"/>
                    </a:srgbClr>
                  </a:outerShdw>
                </a:effectLst>
                <a:latin typeface="+mn-lt"/>
                <a:ea typeface="+mn-ea"/>
                <a:cs typeface="+mn-cs"/>
              </a:rPr>
              <a:t>budżetowej </a:t>
            </a:r>
            <a:r>
              <a:rPr lang="pl-PL" sz="1800" b="1" dirty="0">
                <a:solidFill>
                  <a:schemeClr val="tx1"/>
                </a:solidFill>
                <a:effectLst>
                  <a:outerShdw blurRad="38100" dist="38100" dir="2700000" algn="tl">
                    <a:srgbClr val="000000">
                      <a:alpha val="43137"/>
                    </a:srgbClr>
                  </a:outerShdw>
                </a:effectLst>
                <a:latin typeface="+mn-lt"/>
                <a:ea typeface="+mn-ea"/>
                <a:cs typeface="+mn-cs"/>
              </a:rPr>
              <a:t>2007 – 2013 z niecierpliwością wyczekiwano na instrumenty wsparcia Wspólnej Polityki Rybackiej Unii Europejskiej, które miały zostać uruchomione w Polsce w ramach Programu Operacyjnego „Zrównoważony rozwój sektora rybołówstwa i nadbrzeżnych obszarów rybackich”. </a:t>
            </a:r>
            <a:br>
              <a:rPr lang="pl-PL" sz="1800" b="1" dirty="0">
                <a:solidFill>
                  <a:schemeClr val="tx1"/>
                </a:solidFill>
                <a:effectLst>
                  <a:outerShdw blurRad="38100" dist="38100" dir="2700000" algn="tl">
                    <a:srgbClr val="000000">
                      <a:alpha val="43137"/>
                    </a:srgbClr>
                  </a:outerShdw>
                </a:effectLst>
                <a:latin typeface="+mn-lt"/>
                <a:ea typeface="+mn-ea"/>
                <a:cs typeface="+mn-cs"/>
              </a:rPr>
            </a:br>
            <a:r>
              <a:rPr lang="pl-PL" sz="1800" b="1" dirty="0">
                <a:solidFill>
                  <a:schemeClr val="tx1"/>
                </a:solidFill>
                <a:effectLst>
                  <a:outerShdw blurRad="38100" dist="38100" dir="2700000" algn="tl">
                    <a:srgbClr val="000000">
                      <a:alpha val="43137"/>
                    </a:srgbClr>
                  </a:outerShdw>
                </a:effectLst>
                <a:latin typeface="+mn-lt"/>
                <a:ea typeface="+mn-ea"/>
                <a:cs typeface="+mn-cs"/>
              </a:rPr>
              <a:t> </a:t>
            </a:r>
            <a:br>
              <a:rPr lang="pl-PL" sz="1800" b="1" dirty="0">
                <a:solidFill>
                  <a:schemeClr val="tx1"/>
                </a:solidFill>
                <a:effectLst>
                  <a:outerShdw blurRad="38100" dist="38100" dir="2700000" algn="tl">
                    <a:srgbClr val="000000">
                      <a:alpha val="43137"/>
                    </a:srgbClr>
                  </a:outerShdw>
                </a:effectLst>
                <a:latin typeface="+mn-lt"/>
                <a:ea typeface="+mn-ea"/>
                <a:cs typeface="+mn-cs"/>
              </a:rPr>
            </a:br>
            <a:r>
              <a:rPr lang="pl-PL" sz="1800" b="1" dirty="0">
                <a:solidFill>
                  <a:schemeClr val="tx1"/>
                </a:solidFill>
                <a:effectLst>
                  <a:outerShdw blurRad="38100" dist="38100" dir="2700000" algn="tl">
                    <a:srgbClr val="000000">
                      <a:alpha val="43137"/>
                    </a:srgbClr>
                  </a:outerShdw>
                </a:effectLst>
                <a:latin typeface="+mn-lt"/>
                <a:ea typeface="+mn-ea"/>
                <a:cs typeface="+mn-cs"/>
              </a:rPr>
              <a:t>Główne cele zawarte w LSROR to </a:t>
            </a:r>
            <a:r>
              <a:rPr lang="pl-PL" sz="1800" b="1" dirty="0" smtClean="0">
                <a:solidFill>
                  <a:schemeClr val="tx1"/>
                </a:solidFill>
                <a:effectLst>
                  <a:outerShdw blurRad="38100" dist="38100" dir="2700000" algn="tl">
                    <a:srgbClr val="000000">
                      <a:alpha val="43137"/>
                    </a:srgbClr>
                  </a:outerShdw>
                </a:effectLst>
                <a:latin typeface="+mn-lt"/>
                <a:ea typeface="+mn-ea"/>
                <a:cs typeface="+mn-cs"/>
              </a:rPr>
              <a:t>:</a:t>
            </a:r>
            <a:r>
              <a:rPr lang="pl-PL" sz="1800" b="1" dirty="0">
                <a:solidFill>
                  <a:schemeClr val="tx1"/>
                </a:solidFill>
                <a:effectLst>
                  <a:outerShdw blurRad="38100" dist="38100" dir="2700000" algn="tl">
                    <a:srgbClr val="000000">
                      <a:alpha val="43137"/>
                    </a:srgbClr>
                  </a:outerShdw>
                </a:effectLst>
                <a:latin typeface="+mn-lt"/>
                <a:ea typeface="+mn-ea"/>
                <a:cs typeface="+mn-cs"/>
              </a:rPr>
              <a:t/>
            </a:r>
            <a:br>
              <a:rPr lang="pl-PL" sz="1800" b="1" dirty="0">
                <a:solidFill>
                  <a:schemeClr val="tx1"/>
                </a:solidFill>
                <a:effectLst>
                  <a:outerShdw blurRad="38100" dist="38100" dir="2700000" algn="tl">
                    <a:srgbClr val="000000">
                      <a:alpha val="43137"/>
                    </a:srgbClr>
                  </a:outerShdw>
                </a:effectLst>
                <a:latin typeface="+mn-lt"/>
                <a:ea typeface="+mn-ea"/>
                <a:cs typeface="+mn-cs"/>
              </a:rPr>
            </a:br>
            <a:r>
              <a:rPr lang="pl-PL" sz="1800" b="1" dirty="0" smtClean="0">
                <a:solidFill>
                  <a:schemeClr val="tx1"/>
                </a:solidFill>
                <a:effectLst>
                  <a:outerShdw blurRad="38100" dist="38100" dir="2700000" algn="tl">
                    <a:srgbClr val="000000">
                      <a:alpha val="43137"/>
                    </a:srgbClr>
                  </a:outerShdw>
                </a:effectLst>
                <a:latin typeface="+mn-lt"/>
                <a:ea typeface="+mn-ea"/>
                <a:cs typeface="+mn-cs"/>
              </a:rPr>
              <a:t>       -tworzenie </a:t>
            </a:r>
            <a:r>
              <a:rPr lang="pl-PL" sz="1800" b="1" dirty="0">
                <a:solidFill>
                  <a:schemeClr val="tx1"/>
                </a:solidFill>
                <a:effectLst>
                  <a:outerShdw blurRad="38100" dist="38100" dir="2700000" algn="tl">
                    <a:srgbClr val="000000">
                      <a:alpha val="43137"/>
                    </a:srgbClr>
                  </a:outerShdw>
                </a:effectLst>
                <a:latin typeface="+mn-lt"/>
                <a:ea typeface="+mn-ea"/>
                <a:cs typeface="+mn-cs"/>
              </a:rPr>
              <a:t>przyjaznego rybactwu otoczenia, w tym poprawa warunków środowiskowych, społecznych, infrastrukturalnych </a:t>
            </a:r>
            <a:r>
              <a:rPr lang="pl-PL" sz="1800" b="1" dirty="0" smtClean="0">
                <a:solidFill>
                  <a:schemeClr val="tx1"/>
                </a:solidFill>
                <a:effectLst>
                  <a:outerShdw blurRad="38100" dist="38100" dir="2700000" algn="tl">
                    <a:srgbClr val="000000">
                      <a:alpha val="43137"/>
                    </a:srgbClr>
                  </a:outerShdw>
                </a:effectLst>
                <a:latin typeface="+mn-lt"/>
                <a:ea typeface="+mn-ea"/>
                <a:cs typeface="+mn-cs"/>
              </a:rPr>
              <a:t>                            i </a:t>
            </a:r>
            <a:r>
              <a:rPr lang="pl-PL" sz="1800" b="1" dirty="0">
                <a:solidFill>
                  <a:schemeClr val="tx1"/>
                </a:solidFill>
                <a:effectLst>
                  <a:outerShdw blurRad="38100" dist="38100" dir="2700000" algn="tl">
                    <a:srgbClr val="000000">
                      <a:alpha val="43137"/>
                    </a:srgbClr>
                  </a:outerShdw>
                </a:effectLst>
                <a:latin typeface="+mn-lt"/>
                <a:ea typeface="+mn-ea"/>
                <a:cs typeface="+mn-cs"/>
              </a:rPr>
              <a:t>edukacyjnych</a:t>
            </a:r>
            <a:br>
              <a:rPr lang="pl-PL" sz="1800" b="1" dirty="0">
                <a:solidFill>
                  <a:schemeClr val="tx1"/>
                </a:solidFill>
                <a:effectLst>
                  <a:outerShdw blurRad="38100" dist="38100" dir="2700000" algn="tl">
                    <a:srgbClr val="000000">
                      <a:alpha val="43137"/>
                    </a:srgbClr>
                  </a:outerShdw>
                </a:effectLst>
                <a:latin typeface="+mn-lt"/>
                <a:ea typeface="+mn-ea"/>
                <a:cs typeface="+mn-cs"/>
              </a:rPr>
            </a:br>
            <a:r>
              <a:rPr lang="pl-PL" sz="1800" b="1" dirty="0" smtClean="0">
                <a:solidFill>
                  <a:schemeClr val="tx1"/>
                </a:solidFill>
                <a:effectLst>
                  <a:outerShdw blurRad="38100" dist="38100" dir="2700000" algn="tl">
                    <a:srgbClr val="000000">
                      <a:alpha val="43137"/>
                    </a:srgbClr>
                  </a:outerShdw>
                </a:effectLst>
                <a:latin typeface="+mn-lt"/>
                <a:ea typeface="+mn-ea"/>
                <a:cs typeface="+mn-cs"/>
              </a:rPr>
              <a:t>       -wykorzystanie </a:t>
            </a:r>
            <a:r>
              <a:rPr lang="pl-PL" sz="1800" b="1" dirty="0">
                <a:solidFill>
                  <a:schemeClr val="tx1"/>
                </a:solidFill>
                <a:effectLst>
                  <a:outerShdw blurRad="38100" dist="38100" dir="2700000" algn="tl">
                    <a:srgbClr val="000000">
                      <a:alpha val="43137"/>
                    </a:srgbClr>
                  </a:outerShdw>
                </a:effectLst>
                <a:latin typeface="+mn-lt"/>
                <a:ea typeface="+mn-ea"/>
                <a:cs typeface="+mn-cs"/>
              </a:rPr>
              <a:t>tradycji i potencjału rybactwa dla podnoszenia jakości życia i rozwoju społeczno-gospodarczego „Żabiego Kraju”</a:t>
            </a:r>
            <a:br>
              <a:rPr lang="pl-PL" sz="1800" b="1" dirty="0">
                <a:solidFill>
                  <a:schemeClr val="tx1"/>
                </a:solidFill>
                <a:effectLst>
                  <a:outerShdw blurRad="38100" dist="38100" dir="2700000" algn="tl">
                    <a:srgbClr val="000000">
                      <a:alpha val="43137"/>
                    </a:srgbClr>
                  </a:outerShdw>
                </a:effectLst>
                <a:latin typeface="+mn-lt"/>
                <a:ea typeface="+mn-ea"/>
                <a:cs typeface="+mn-cs"/>
              </a:rPr>
            </a:br>
            <a:r>
              <a:rPr lang="pl-PL" sz="1800" b="1" dirty="0" smtClean="0">
                <a:solidFill>
                  <a:schemeClr val="tx1"/>
                </a:solidFill>
                <a:effectLst>
                  <a:outerShdw blurRad="38100" dist="38100" dir="2700000" algn="tl">
                    <a:srgbClr val="000000">
                      <a:alpha val="43137"/>
                    </a:srgbClr>
                  </a:outerShdw>
                </a:effectLst>
                <a:latin typeface="+mn-lt"/>
                <a:ea typeface="+mn-ea"/>
                <a:cs typeface="+mn-cs"/>
              </a:rPr>
              <a:t>       -poprawa </a:t>
            </a:r>
            <a:r>
              <a:rPr lang="pl-PL" sz="1800" b="1" dirty="0">
                <a:solidFill>
                  <a:schemeClr val="tx1"/>
                </a:solidFill>
                <a:effectLst>
                  <a:outerShdw blurRad="38100" dist="38100" dir="2700000" algn="tl">
                    <a:srgbClr val="000000">
                      <a:alpha val="43137"/>
                    </a:srgbClr>
                  </a:outerShdw>
                </a:effectLst>
                <a:latin typeface="+mn-lt"/>
                <a:ea typeface="+mn-ea"/>
                <a:cs typeface="+mn-cs"/>
              </a:rPr>
              <a:t>pozycji konkurencyjnej podmiotów rybactwa z „Żabiego Kraju”</a:t>
            </a:r>
            <a:br>
              <a:rPr lang="pl-PL" sz="1800" b="1" dirty="0">
                <a:solidFill>
                  <a:schemeClr val="tx1"/>
                </a:solidFill>
                <a:effectLst>
                  <a:outerShdw blurRad="38100" dist="38100" dir="2700000" algn="tl">
                    <a:srgbClr val="000000">
                      <a:alpha val="43137"/>
                    </a:srgbClr>
                  </a:outerShdw>
                </a:effectLst>
                <a:latin typeface="+mn-lt"/>
                <a:ea typeface="+mn-ea"/>
                <a:cs typeface="+mn-cs"/>
              </a:rPr>
            </a:br>
            <a:r>
              <a:rPr lang="pl-PL" sz="1800" b="1" dirty="0" smtClean="0">
                <a:solidFill>
                  <a:schemeClr val="tx1"/>
                </a:solidFill>
                <a:effectLst>
                  <a:outerShdw blurRad="38100" dist="38100" dir="2700000" algn="tl">
                    <a:srgbClr val="000000">
                      <a:alpha val="43137"/>
                    </a:srgbClr>
                  </a:outerShdw>
                </a:effectLst>
                <a:latin typeface="+mn-lt"/>
                <a:ea typeface="+mn-ea"/>
                <a:cs typeface="+mn-cs"/>
              </a:rPr>
              <a:t>       -współpraca </a:t>
            </a:r>
            <a:r>
              <a:rPr lang="pl-PL" sz="1800" b="1" dirty="0">
                <a:solidFill>
                  <a:schemeClr val="tx1"/>
                </a:solidFill>
                <a:effectLst>
                  <a:outerShdw blurRad="38100" dist="38100" dir="2700000" algn="tl">
                    <a:srgbClr val="000000">
                      <a:alpha val="43137"/>
                    </a:srgbClr>
                  </a:outerShdw>
                </a:effectLst>
                <a:latin typeface="+mn-lt"/>
                <a:ea typeface="+mn-ea"/>
                <a:cs typeface="+mn-cs"/>
              </a:rPr>
              <a:t>lokalnych społeczności na terenie Żabiego Kraju</a:t>
            </a:r>
            <a:r>
              <a:rPr lang="pl-PL" sz="1800" b="1" dirty="0" smtClean="0">
                <a:solidFill>
                  <a:schemeClr val="tx1"/>
                </a:solidFill>
                <a:effectLst>
                  <a:outerShdw blurRad="38100" dist="38100" dir="2700000" algn="tl">
                    <a:srgbClr val="000000">
                      <a:alpha val="43137"/>
                    </a:srgbClr>
                  </a:outerShdw>
                </a:effectLst>
                <a:latin typeface="+mn-lt"/>
                <a:ea typeface="+mn-ea"/>
                <a:cs typeface="+mn-cs"/>
              </a:rPr>
              <a:t>,                      </a:t>
            </a:r>
            <a:r>
              <a:rPr lang="pl-PL" sz="1800" b="1" dirty="0">
                <a:solidFill>
                  <a:schemeClr val="tx1"/>
                </a:solidFill>
                <a:effectLst>
                  <a:outerShdw blurRad="38100" dist="38100" dir="2700000" algn="tl">
                    <a:srgbClr val="000000">
                      <a:alpha val="43137"/>
                    </a:srgbClr>
                  </a:outerShdw>
                </a:effectLst>
                <a:latin typeface="+mn-lt"/>
                <a:ea typeface="+mn-ea"/>
                <a:cs typeface="+mn-cs"/>
              </a:rPr>
              <a:t>w tym współpraca środowisk rybackich</a:t>
            </a:r>
          </a:p>
        </p:txBody>
      </p:sp>
    </p:spTree>
  </p:cSld>
  <p:clrMapOvr>
    <a:masterClrMapping/>
  </p:clrMapOvr>
  <p:transition spd="med">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20688"/>
            <a:ext cx="8229600" cy="6237312"/>
          </a:xfrm>
        </p:spPr>
        <p:txBody>
          <a:bodyPr>
            <a:normAutofit/>
          </a:bodyPr>
          <a:lstStyle/>
          <a:p>
            <a:pPr algn="ctr"/>
            <a:r>
              <a:rPr lang="pl-PL" sz="1300" dirty="0" smtClean="0"/>
              <a:t/>
            </a:r>
            <a:br>
              <a:rPr lang="pl-PL" sz="1300" dirty="0" smtClean="0"/>
            </a:br>
            <a:r>
              <a:rPr lang="pl-PL" sz="2700" i="1" dirty="0" smtClean="0">
                <a:solidFill>
                  <a:srgbClr val="FF0000"/>
                </a:solidFill>
              </a:rPr>
              <a:t>Na </a:t>
            </a:r>
            <a:r>
              <a:rPr lang="pl-PL" sz="2700" i="1" dirty="0">
                <a:solidFill>
                  <a:srgbClr val="FF0000"/>
                </a:solidFill>
              </a:rPr>
              <a:t>jakie rodzaje operacji można pozyskać </a:t>
            </a:r>
            <a:r>
              <a:rPr lang="pl-PL" sz="2700" i="1" dirty="0" smtClean="0">
                <a:solidFill>
                  <a:srgbClr val="FF0000"/>
                </a:solidFill>
              </a:rPr>
              <a:t>dofinansowanie z Osi 4 PO RYBY?</a:t>
            </a:r>
            <a:br>
              <a:rPr lang="pl-PL" sz="2700" i="1" dirty="0" smtClean="0">
                <a:solidFill>
                  <a:srgbClr val="FF0000"/>
                </a:solidFill>
              </a:rPr>
            </a:br>
            <a:r>
              <a:rPr lang="pl-PL" sz="2700" dirty="0"/>
              <a:t/>
            </a:r>
            <a:br>
              <a:rPr lang="pl-PL" sz="2700" dirty="0"/>
            </a:br>
            <a:r>
              <a:rPr lang="pl-PL" sz="2000" b="1" dirty="0">
                <a:solidFill>
                  <a:schemeClr val="tx1"/>
                </a:solidFill>
                <a:latin typeface="+mn-lt"/>
                <a:ea typeface="+mn-ea"/>
                <a:cs typeface="+mn-cs"/>
              </a:rPr>
              <a:t>Oś 4 PO RYBY jest instrumentem, z którego mogą skorzystać wszyscy, nie tylko sektor rybacki. Dofinansowanie można uzyskać  np. na budowę, remont lub przebudowę małej architektury turystycznej, w szczególności przystani, kąpielisk, punktów widowiskowych, miejsc wypoczynkowych, tras turystycznych, łowisk dla wędkarzy i punktów informacji turystycznej, tworzenie lub rozwój muzeów, izb regionalnych, izb pamięci lub skansenów, </a:t>
            </a:r>
            <a:r>
              <a:rPr lang="pl-PL" sz="2000" b="1" dirty="0">
                <a:solidFill>
                  <a:srgbClr val="FF0000"/>
                </a:solidFill>
                <a:latin typeface="+mn-lt"/>
                <a:ea typeface="+mn-ea"/>
                <a:cs typeface="+mn-cs"/>
              </a:rPr>
              <a:t>organizację kół zainteresowań dla dzieci i młodzieży,</a:t>
            </a:r>
            <a:r>
              <a:rPr lang="pl-PL" sz="2000" b="1" dirty="0">
                <a:solidFill>
                  <a:schemeClr val="tx1"/>
                </a:solidFill>
                <a:latin typeface="+mn-lt"/>
                <a:ea typeface="+mn-ea"/>
                <a:cs typeface="+mn-cs"/>
              </a:rPr>
              <a:t> podejmowanie i rozwój działalności gospodarczej.</a:t>
            </a:r>
            <a:r>
              <a:rPr lang="pl-PL" sz="2700" dirty="0"/>
              <a:t/>
            </a:r>
            <a:br>
              <a:rPr lang="pl-PL" sz="2700" dirty="0"/>
            </a:br>
            <a:r>
              <a:rPr lang="pl-PL" sz="2700" dirty="0"/>
              <a:t> </a:t>
            </a:r>
            <a:r>
              <a:rPr lang="pl-PL" sz="1400" dirty="0"/>
              <a:t/>
            </a:r>
            <a:br>
              <a:rPr lang="pl-PL" sz="1400" dirty="0"/>
            </a:br>
            <a:endParaRPr lang="pl-PL" sz="1400" dirty="0"/>
          </a:p>
        </p:txBody>
      </p:sp>
    </p:spTree>
  </p:cSld>
  <p:clrMapOvr>
    <a:masterClrMapping/>
  </p:clrMapOvr>
  <p:transition spd="med">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14348" y="764703"/>
            <a:ext cx="7500990" cy="5878532"/>
          </a:xfrm>
          <a:prstGeom prst="rect">
            <a:avLst/>
          </a:prstGeom>
        </p:spPr>
        <p:txBody>
          <a:bodyPr wrap="square">
            <a:spAutoFit/>
          </a:bodyPr>
          <a:lstStyle/>
          <a:p>
            <a:pPr algn="ctr"/>
            <a:r>
              <a:rPr lang="pl-PL" sz="3600" b="1" u="sng" dirty="0" smtClean="0">
                <a:solidFill>
                  <a:srgbClr val="FF0000"/>
                </a:solidFill>
              </a:rPr>
              <a:t>Tytuł projektu</a:t>
            </a:r>
            <a:r>
              <a:rPr lang="pl-PL" sz="3600" u="sng" dirty="0" smtClean="0">
                <a:solidFill>
                  <a:srgbClr val="FF0000"/>
                </a:solidFill>
              </a:rPr>
              <a:t>:</a:t>
            </a:r>
            <a:r>
              <a:rPr lang="pl-PL" sz="3600" dirty="0" smtClean="0">
                <a:solidFill>
                  <a:srgbClr val="FF0000"/>
                </a:solidFill>
              </a:rPr>
              <a:t>   </a:t>
            </a:r>
          </a:p>
          <a:p>
            <a:pPr algn="ctr"/>
            <a:endParaRPr lang="pl-PL" sz="3600" dirty="0" smtClean="0"/>
          </a:p>
          <a:p>
            <a:pPr algn="ctr"/>
            <a:r>
              <a:rPr lang="pl-PL" sz="4400" b="1" i="1" dirty="0" smtClean="0">
                <a:solidFill>
                  <a:srgbClr val="00B050"/>
                </a:solidFill>
              </a:rPr>
              <a:t>„Zdrowa rybka, skoczna żabka”</a:t>
            </a:r>
          </a:p>
          <a:p>
            <a:pPr algn="ctr"/>
            <a:r>
              <a:rPr lang="pl-PL" sz="4400" dirty="0" smtClean="0">
                <a:solidFill>
                  <a:srgbClr val="00B050"/>
                </a:solidFill>
              </a:rPr>
              <a:t> </a:t>
            </a:r>
            <a:endParaRPr lang="pl-PL" sz="4400" b="1" i="1" dirty="0" smtClean="0"/>
          </a:p>
          <a:p>
            <a:pPr algn="ctr"/>
            <a:r>
              <a:rPr lang="pl-PL" sz="2800" b="1" i="1" dirty="0" smtClean="0"/>
              <a:t>rozwijanie wiedzy, umiejętności, zdolności uczniów poprzez udział  w kółkach zainteresowań drogą do wzrostu aktywności społecznej na obszarze objętym działalnością Stowarzyszenia „Żabi Kraj”.</a:t>
            </a:r>
            <a:r>
              <a:rPr lang="pl-PL" sz="3200" dirty="0" smtClean="0"/>
              <a:t/>
            </a:r>
            <a:br>
              <a:rPr lang="pl-PL" sz="3200" dirty="0" smtClean="0"/>
            </a:br>
            <a:endParaRPr lang="pl-PL" sz="3200"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00034" y="836712"/>
            <a:ext cx="7929618" cy="4955203"/>
          </a:xfrm>
          <a:prstGeom prst="rect">
            <a:avLst/>
          </a:prstGeom>
        </p:spPr>
        <p:txBody>
          <a:bodyPr wrap="square">
            <a:spAutoFit/>
          </a:bodyPr>
          <a:lstStyle/>
          <a:p>
            <a:pPr algn="ctr"/>
            <a:r>
              <a:rPr lang="pl-PL" sz="3200" b="1" u="sng" dirty="0" smtClean="0">
                <a:solidFill>
                  <a:srgbClr val="FF0000"/>
                </a:solidFill>
              </a:rPr>
              <a:t>Cele projektu:</a:t>
            </a:r>
          </a:p>
          <a:p>
            <a:endParaRPr lang="pl-PL" sz="3200" dirty="0" smtClean="0"/>
          </a:p>
          <a:p>
            <a:pPr lvl="0" algn="just">
              <a:buFont typeface="Arial" pitchFamily="34" charset="0"/>
              <a:buChar char="•"/>
            </a:pPr>
            <a:r>
              <a:rPr lang="pl-PL" sz="2800" b="1" i="1" dirty="0" smtClean="0"/>
              <a:t>Poprawa jakości życia dzieci i młodzieży oraz społeczności lokalnej</a:t>
            </a:r>
          </a:p>
          <a:p>
            <a:pPr lvl="0" algn="just"/>
            <a:endParaRPr lang="pl-PL" sz="2800" dirty="0" smtClean="0"/>
          </a:p>
          <a:p>
            <a:pPr lvl="0" algn="just">
              <a:buFont typeface="Arial" pitchFamily="34" charset="0"/>
              <a:buChar char="•"/>
            </a:pPr>
            <a:r>
              <a:rPr lang="pl-PL" sz="2800" b="1" i="1" dirty="0" smtClean="0"/>
              <a:t>Podniesienie aktywności i uatrakcyjnienie oferty kółek zainteresowań dla uczniów klas </a:t>
            </a:r>
          </a:p>
          <a:p>
            <a:pPr lvl="0" algn="just"/>
            <a:r>
              <a:rPr lang="pl-PL" sz="2800" b="1" i="1" dirty="0" smtClean="0"/>
              <a:t>I - III szkoły podstawowej związanych                        z ekologią, zdrowym trybem życia, tradycjami i dziedzictwem regionu, w tym z kulturą rybacką </a:t>
            </a:r>
            <a:endParaRPr lang="pl-PL" sz="2800" dirty="0"/>
          </a:p>
        </p:txBody>
      </p:sp>
    </p:spTree>
  </p:cSld>
  <p:clrMapOvr>
    <a:masterClrMapping/>
  </p:clrMapOvr>
  <p:transition spd="med">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dlewnia metali">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dlewnia metali">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421</TotalTime>
  <Words>1210</Words>
  <Application>Microsoft Office PowerPoint</Application>
  <PresentationFormat>Pokaz na ekranie (4:3)</PresentationFormat>
  <Paragraphs>128</Paragraphs>
  <Slides>37</Slides>
  <Notes>0</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Odlewnia metali</vt:lpstr>
      <vt:lpstr>          Projekt:  „Zdrowa rybka, skoczna żabka”</vt:lpstr>
      <vt:lpstr>Slajd 2</vt:lpstr>
      <vt:lpstr>Na obszar objęty działalnością LGR składają się gminy: </vt:lpstr>
      <vt:lpstr>Slajd 4</vt:lpstr>
      <vt:lpstr>      Zebrzydowice</vt:lpstr>
      <vt:lpstr>Wraz z nadejściem perspektywy budżetowej 2007 – 2013 z niecierpliwością wyczekiwano na instrumenty wsparcia Wspólnej Polityki Rybackiej Unii Europejskiej, które miały zostać uruchomione w Polsce w ramach Programu Operacyjnego „Zrównoważony rozwój sektora rybołówstwa i nadbrzeżnych obszarów rybackich”.    Główne cele zawarte w LSROR to :        -tworzenie przyjaznego rybactwu otoczenia, w tym poprawa warunków środowiskowych, społecznych, infrastrukturalnych                             i edukacyjnych        -wykorzystanie tradycji i potencjału rybactwa dla podnoszenia jakości życia i rozwoju społeczno-gospodarczego „Żabiego Kraju”        -poprawa pozycji konkurencyjnej podmiotów rybactwa z „Żabiego Kraju”        -współpraca lokalnych społeczności na terenie Żabiego Kraju,                      w tym współpraca środowisk rybackich</vt:lpstr>
      <vt:lpstr> Na jakie rodzaje operacji można pozyskać dofinansowanie z Osi 4 PO RYBY?  Oś 4 PO RYBY jest instrumentem, z którego mogą skorzystać wszyscy, nie tylko sektor rybacki. Dofinansowanie można uzyskać  np. na budowę, remont lub przebudowę małej architektury turystycznej, w szczególności przystani, kąpielisk, punktów widowiskowych, miejsc wypoczynkowych, tras turystycznych, łowisk dla wędkarzy i punktów informacji turystycznej, tworzenie lub rozwój muzeów, izb regionalnych, izb pamięci lub skansenów, organizację kół zainteresowań dla dzieci i młodzieży, podejmowanie i rozwój działalności gospodarczej.   </vt:lpstr>
      <vt:lpstr>Slajd 8</vt:lpstr>
      <vt:lpstr>Slajd 9</vt:lpstr>
      <vt:lpstr>Slajd 10</vt:lpstr>
      <vt:lpstr>Slajd 11</vt:lpstr>
      <vt:lpstr>Slajd 12</vt:lpstr>
      <vt:lpstr>Slajd 13</vt:lpstr>
      <vt:lpstr>Slajd 14</vt:lpstr>
      <vt:lpstr>Slajd 15</vt:lpstr>
      <vt:lpstr>Slajd 16</vt:lpstr>
      <vt:lpstr>Meble do klas</vt:lpstr>
      <vt:lpstr>Sztalugi do malowania</vt:lpstr>
      <vt:lpstr>Sprzęt audiowizualny</vt:lpstr>
      <vt:lpstr>Slajd 20</vt:lpstr>
      <vt:lpstr>Sprzęt sportowy</vt:lpstr>
      <vt:lpstr>Slajd 22</vt:lpstr>
      <vt:lpstr>Slajd 23</vt:lpstr>
      <vt:lpstr>Meble do klubu</vt:lpstr>
      <vt:lpstr>Pomoce dydaktyczne</vt:lpstr>
      <vt:lpstr>Slajd 26</vt:lpstr>
      <vt:lpstr>Slajd 27</vt:lpstr>
      <vt:lpstr>Akwarium</vt:lpstr>
      <vt:lpstr>Slajd 29</vt:lpstr>
      <vt:lpstr>Slajd 30</vt:lpstr>
      <vt:lpstr>Slajd 31</vt:lpstr>
      <vt:lpstr>Slajd 32</vt:lpstr>
      <vt:lpstr>Slajd 33</vt:lpstr>
      <vt:lpstr>Slajd 34</vt:lpstr>
      <vt:lpstr>„Kamillek” – gazetka szkolna</vt:lpstr>
      <vt:lpstr>Slajd 36</vt:lpstr>
      <vt:lpstr>Slajd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„Zdrowa rybka, skoczna żabka”</dc:title>
  <dc:creator>xyz</dc:creator>
  <cp:lastModifiedBy>Aga</cp:lastModifiedBy>
  <cp:revision>74</cp:revision>
  <dcterms:created xsi:type="dcterms:W3CDTF">2012-11-18T21:26:50Z</dcterms:created>
  <dcterms:modified xsi:type="dcterms:W3CDTF">2012-12-02T10:06:57Z</dcterms:modified>
</cp:coreProperties>
</file>